
<file path=[Content_Types].xml><?xml version="1.0" encoding="utf-8"?>
<Types xmlns="http://schemas.openxmlformats.org/package/2006/content-types">
  <Override PartName="/ppt/slides/slide5.xml" ContentType="application/vnd.openxmlformats-officedocument.presentationml.slide+xml"/>
  <Override PartName="/ppt/slides/slide6.xml" ContentType="application/vnd.openxmlformats-officedocument.presentationml.slid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2" r:id="rId3"/>
    <p:sldId id="260" r:id="rId4"/>
    <p:sldId id="257" r:id="rId5"/>
    <p:sldId id="258" r:id="rId6"/>
    <p:sldId id="261" r:id="rId7"/>
    <p:sldId id="259" r:id="rId8"/>
    <p:sldId id="263" r:id="rId9"/>
    <p:sldId id="264" r:id="rId10"/>
    <p:sldId id="265" r:id="rId11"/>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89" autoAdjust="0"/>
    <p:restoredTop sz="94660"/>
  </p:normalViewPr>
  <p:slideViewPr>
    <p:cSldViewPr>
      <p:cViewPr varScale="1">
        <p:scale>
          <a:sx n="94" d="100"/>
          <a:sy n="94" d="100"/>
        </p:scale>
        <p:origin x="-1042" y="-67"/>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109BC00-3B09-4156-9786-A68CF73EAD38}" type="datetimeFigureOut">
              <a:rPr lang="en-US" smtClean="0"/>
              <a:pPr/>
              <a:t>9/14/2009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99943-8F6E-41AB-BB8D-450D7278430B}"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09BC00-3B09-4156-9786-A68CF73EAD38}" type="datetimeFigureOut">
              <a:rPr lang="en-US" smtClean="0"/>
              <a:pPr/>
              <a:t>9/14/2009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99943-8F6E-41AB-BB8D-450D7278430B}"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09BC00-3B09-4156-9786-A68CF73EAD38}" type="datetimeFigureOut">
              <a:rPr lang="en-US" smtClean="0"/>
              <a:pPr/>
              <a:t>9/14/2009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99943-8F6E-41AB-BB8D-450D7278430B}"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i="1">
                <a:solidFill>
                  <a:schemeClr val="bg1"/>
                </a:solidFill>
                <a:latin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109BC00-3B09-4156-9786-A68CF73EAD38}" type="datetimeFigureOut">
              <a:rPr lang="en-US" smtClean="0"/>
              <a:pPr/>
              <a:t>9/14/2009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99943-8F6E-41AB-BB8D-450D7278430B}"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109BC00-3B09-4156-9786-A68CF73EAD38}" type="datetimeFigureOut">
              <a:rPr lang="en-US" smtClean="0"/>
              <a:pPr/>
              <a:t>9/14/2009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CF299943-8F6E-41AB-BB8D-450D7278430B}"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109BC00-3B09-4156-9786-A68CF73EAD38}" type="datetimeFigureOut">
              <a:rPr lang="en-US" smtClean="0"/>
              <a:pPr/>
              <a:t>9/14/2009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299943-8F6E-41AB-BB8D-450D7278430B}"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109BC00-3B09-4156-9786-A68CF73EAD38}" type="datetimeFigureOut">
              <a:rPr lang="en-US" smtClean="0"/>
              <a:pPr/>
              <a:t>9/14/2009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CF299943-8F6E-41AB-BB8D-450D7278430B}"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109BC00-3B09-4156-9786-A68CF73EAD38}" type="datetimeFigureOut">
              <a:rPr lang="en-US" smtClean="0"/>
              <a:pPr/>
              <a:t>9/14/2009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CF299943-8F6E-41AB-BB8D-450D7278430B}"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109BC00-3B09-4156-9786-A68CF73EAD38}" type="datetimeFigureOut">
              <a:rPr lang="en-US" smtClean="0"/>
              <a:pPr/>
              <a:t>9/14/2009</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CF299943-8F6E-41AB-BB8D-450D7278430B}"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09BC00-3B09-4156-9786-A68CF73EAD38}" type="datetimeFigureOut">
              <a:rPr lang="en-US" smtClean="0"/>
              <a:pPr/>
              <a:t>9/14/2009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299943-8F6E-41AB-BB8D-450D7278430B}"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109BC00-3B09-4156-9786-A68CF73EAD38}" type="datetimeFigureOut">
              <a:rPr lang="en-US" smtClean="0"/>
              <a:pPr/>
              <a:t>9/14/2009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CF299943-8F6E-41AB-BB8D-450D7278430B}"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109BC00-3B09-4156-9786-A68CF73EAD38}" type="datetimeFigureOut">
              <a:rPr lang="en-US" smtClean="0"/>
              <a:pPr/>
              <a:t>9/14/2009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299943-8F6E-41AB-BB8D-450D7278430B}" type="slidenum">
              <a:rPr lang="en-US" smtClean="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Layout" Target="../slideLayouts/slideLayout5.xml"/><Relationship Id="rId4" Type="http://schemas.openxmlformats.org/officeDocument/2006/relationships/image" Target="../media/image5.jpeg"/></Relationships>
</file>

<file path=ppt/slides/_rels/slide4.xml.rels><?xml version="1.0" encoding="UTF-8" standalone="yes"?>
<Relationships xmlns="http://schemas.openxmlformats.org/package/2006/relationships"><Relationship Id="rId3" Type="http://schemas.openxmlformats.org/officeDocument/2006/relationships/image" Target="cid:image001.jpg@01C9B80B.95058DD0" TargetMode="External"/><Relationship Id="rId2" Type="http://schemas.openxmlformats.org/officeDocument/2006/relationships/image" Target="../media/image6.jpeg"/><Relationship Id="rId1" Type="http://schemas.openxmlformats.org/officeDocument/2006/relationships/slideLayout" Target="../slideLayouts/slideLayout4.xml"/><Relationship Id="rId4" Type="http://schemas.openxmlformats.org/officeDocument/2006/relationships/image" Target="../media/image7.jpeg"/></Relationships>
</file>

<file path=ppt/slides/_rels/slide5.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7.xml"/><Relationship Id="rId5" Type="http://schemas.openxmlformats.org/officeDocument/2006/relationships/image" Target="../media/image17.jpeg"/><Relationship Id="rId4" Type="http://schemas.openxmlformats.org/officeDocument/2006/relationships/image" Target="../media/image16.jpeg"/></Relationships>
</file>

<file path=ppt/slides/_rels/slide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 name="Content Placeholder 8" descr="Poster.jpg"/>
          <p:cNvPicPr>
            <a:picLocks noGrp="1" noChangeAspect="1"/>
          </p:cNvPicPr>
          <p:nvPr>
            <p:ph idx="1"/>
          </p:nvPr>
        </p:nvPicPr>
        <p:blipFill>
          <a:blip r:embed="rId2"/>
          <a:stretch>
            <a:fillRect/>
          </a:stretch>
        </p:blipFill>
        <p:spPr>
          <a:xfrm>
            <a:off x="304800" y="228600"/>
            <a:ext cx="8534400" cy="6400800"/>
          </a:xfr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itz-ThorsBrightRed_No background.gif"/>
          <p:cNvPicPr>
            <a:picLocks noChangeAspect="1"/>
          </p:cNvPicPr>
          <p:nvPr/>
        </p:nvPicPr>
        <p:blipFill>
          <a:blip r:embed="rId2"/>
          <a:stretch>
            <a:fillRect/>
          </a:stretch>
        </p:blipFill>
        <p:spPr>
          <a:xfrm>
            <a:off x="2667000" y="-457200"/>
            <a:ext cx="3581400" cy="3581400"/>
          </a:xfrm>
          <a:prstGeom prst="rect">
            <a:avLst/>
          </a:prstGeom>
        </p:spPr>
      </p:pic>
      <p:sp>
        <p:nvSpPr>
          <p:cNvPr id="3" name="TextBox 2"/>
          <p:cNvSpPr txBox="1"/>
          <p:nvPr/>
        </p:nvSpPr>
        <p:spPr>
          <a:xfrm>
            <a:off x="2362200" y="2438400"/>
            <a:ext cx="4191000" cy="3908762"/>
          </a:xfrm>
          <a:prstGeom prst="rect">
            <a:avLst/>
          </a:prstGeom>
          <a:noFill/>
        </p:spPr>
        <p:txBody>
          <a:bodyPr wrap="square" rtlCol="0">
            <a:spAutoFit/>
          </a:bodyPr>
          <a:lstStyle/>
          <a:p>
            <a:pPr algn="ctr"/>
            <a:r>
              <a:rPr lang="en-US" dirty="0" smtClean="0">
                <a:solidFill>
                  <a:schemeClr val="bg1"/>
                </a:solidFill>
                <a:latin typeface="Tahoma" pitchFamily="34" charset="0"/>
                <a:cs typeface="Tahoma" pitchFamily="34" charset="0"/>
              </a:rPr>
              <a:t>Company Information:</a:t>
            </a:r>
          </a:p>
          <a:p>
            <a:pPr algn="ctr"/>
            <a:endParaRPr lang="en-US" dirty="0" smtClean="0">
              <a:solidFill>
                <a:schemeClr val="bg1"/>
              </a:solidFill>
              <a:latin typeface="Tahoma" pitchFamily="34" charset="0"/>
              <a:cs typeface="Tahoma" pitchFamily="34" charset="0"/>
            </a:endParaRPr>
          </a:p>
          <a:p>
            <a:pPr algn="ctr"/>
            <a:r>
              <a:rPr lang="en-US" dirty="0" smtClean="0">
                <a:solidFill>
                  <a:schemeClr val="bg1"/>
                </a:solidFill>
                <a:latin typeface="Tahoma" pitchFamily="34" charset="0"/>
                <a:cs typeface="Tahoma" pitchFamily="34" charset="0"/>
              </a:rPr>
              <a:t>Fitz-Thors Mechanical </a:t>
            </a:r>
          </a:p>
          <a:p>
            <a:pPr algn="ctr"/>
            <a:r>
              <a:rPr lang="en-US" dirty="0" smtClean="0">
                <a:solidFill>
                  <a:schemeClr val="bg1"/>
                </a:solidFill>
                <a:latin typeface="Tahoma" pitchFamily="34" charset="0"/>
                <a:cs typeface="Tahoma" pitchFamily="34" charset="0"/>
              </a:rPr>
              <a:t>10097 Brose Drive, Suite 100 </a:t>
            </a:r>
          </a:p>
          <a:p>
            <a:pPr algn="ctr"/>
            <a:r>
              <a:rPr lang="en-US" dirty="0" smtClean="0">
                <a:solidFill>
                  <a:schemeClr val="bg1"/>
                </a:solidFill>
                <a:latin typeface="Tahoma" pitchFamily="34" charset="0"/>
                <a:cs typeface="Tahoma" pitchFamily="34" charset="0"/>
              </a:rPr>
              <a:t>Vance, Alabama 35490</a:t>
            </a:r>
          </a:p>
          <a:p>
            <a:pPr algn="ctr"/>
            <a:endParaRPr lang="en-US" sz="1600" dirty="0" smtClean="0">
              <a:solidFill>
                <a:schemeClr val="bg1"/>
              </a:solidFill>
              <a:latin typeface="Tahoma" pitchFamily="34" charset="0"/>
              <a:cs typeface="Tahoma" pitchFamily="34" charset="0"/>
            </a:endParaRPr>
          </a:p>
          <a:p>
            <a:pPr algn="ctr"/>
            <a:r>
              <a:rPr lang="en-US" dirty="0" smtClean="0">
                <a:solidFill>
                  <a:schemeClr val="bg1"/>
                </a:solidFill>
                <a:latin typeface="Tahoma" pitchFamily="34" charset="0"/>
                <a:cs typeface="Tahoma" pitchFamily="34" charset="0"/>
              </a:rPr>
              <a:t>Toll Free:  (888) 470-1652</a:t>
            </a:r>
          </a:p>
          <a:p>
            <a:pPr algn="ctr"/>
            <a:r>
              <a:rPr lang="en-US" dirty="0" smtClean="0">
                <a:solidFill>
                  <a:schemeClr val="bg1"/>
                </a:solidFill>
                <a:latin typeface="Tahoma" pitchFamily="34" charset="0"/>
                <a:cs typeface="Tahoma" pitchFamily="34" charset="0"/>
              </a:rPr>
              <a:t>Fax: 	  (205) 383-4430</a:t>
            </a:r>
          </a:p>
          <a:p>
            <a:pPr algn="ctr"/>
            <a:endParaRPr lang="en-US" sz="1600" dirty="0" smtClean="0">
              <a:solidFill>
                <a:schemeClr val="bg1"/>
              </a:solidFill>
              <a:latin typeface="Tahoma" pitchFamily="34" charset="0"/>
              <a:cs typeface="Tahoma" pitchFamily="34" charset="0"/>
            </a:endParaRPr>
          </a:p>
          <a:p>
            <a:pPr algn="ctr"/>
            <a:r>
              <a:rPr lang="en-US" dirty="0" smtClean="0">
                <a:solidFill>
                  <a:schemeClr val="bg1"/>
                </a:solidFill>
                <a:latin typeface="Tahoma" pitchFamily="34" charset="0"/>
                <a:cs typeface="Tahoma" pitchFamily="34" charset="0"/>
              </a:rPr>
              <a:t>Email: </a:t>
            </a:r>
            <a:r>
              <a:rPr lang="en-US" i="1" dirty="0" smtClean="0">
                <a:solidFill>
                  <a:schemeClr val="bg1"/>
                </a:solidFill>
                <a:latin typeface="Tahoma" pitchFamily="34" charset="0"/>
                <a:cs typeface="Tahoma" pitchFamily="34" charset="0"/>
              </a:rPr>
              <a:t>info@Fitz-Thors.com</a:t>
            </a:r>
          </a:p>
          <a:p>
            <a:pPr algn="ctr"/>
            <a:r>
              <a:rPr lang="en-US" dirty="0" smtClean="0">
                <a:solidFill>
                  <a:schemeClr val="bg1"/>
                </a:solidFill>
                <a:latin typeface="Tahoma" pitchFamily="34" charset="0"/>
                <a:cs typeface="Tahoma" pitchFamily="34" charset="0"/>
              </a:rPr>
              <a:t>Website</a:t>
            </a:r>
            <a:r>
              <a:rPr lang="en-US" i="1" dirty="0" smtClean="0">
                <a:solidFill>
                  <a:schemeClr val="bg1"/>
                </a:solidFill>
                <a:latin typeface="Tahoma" pitchFamily="34" charset="0"/>
                <a:cs typeface="Tahoma" pitchFamily="34" charset="0"/>
              </a:rPr>
              <a:t>: www.Fitz-Thors.com</a:t>
            </a:r>
          </a:p>
          <a:p>
            <a:pPr algn="ctr"/>
            <a:endParaRPr lang="en-US" i="1" dirty="0" smtClean="0">
              <a:solidFill>
                <a:schemeClr val="bg1"/>
              </a:solidFill>
              <a:latin typeface="Tahoma" pitchFamily="34" charset="0"/>
              <a:cs typeface="Tahoma" pitchFamily="34" charset="0"/>
            </a:endParaRPr>
          </a:p>
          <a:p>
            <a:pPr algn="ctr"/>
            <a:r>
              <a:rPr lang="en-US" dirty="0" smtClean="0">
                <a:solidFill>
                  <a:schemeClr val="bg1"/>
                </a:solidFill>
                <a:latin typeface="Tahoma" pitchFamily="34" charset="0"/>
                <a:cs typeface="Tahoma" pitchFamily="34" charset="0"/>
              </a:rPr>
              <a:t>DUNS#: </a:t>
            </a:r>
            <a:r>
              <a:rPr lang="en-US" dirty="0" smtClean="0">
                <a:solidFill>
                  <a:schemeClr val="bg1"/>
                </a:solidFill>
                <a:latin typeface="Tahoma" pitchFamily="34" charset="0"/>
                <a:cs typeface="Tahoma" pitchFamily="34" charset="0"/>
              </a:rPr>
              <a:t>825172237 CAGE#: 56DN5</a:t>
            </a:r>
          </a:p>
          <a:p>
            <a:pPr algn="ctr"/>
            <a:endParaRPr lang="en-US" dirty="0">
              <a:solidFill>
                <a:schemeClr val="bg1"/>
              </a:solidFill>
              <a:latin typeface="Tahoma" pitchFamily="34" charset="0"/>
              <a:cs typeface="Tahoma" pitchFamily="34" charset="0"/>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57150"/>
            <a:ext cx="8229600" cy="1162050"/>
          </a:xfrm>
        </p:spPr>
        <p:txBody>
          <a:bodyPr anchor="ctr">
            <a:normAutofit/>
          </a:bodyPr>
          <a:lstStyle/>
          <a:p>
            <a:pPr algn="ctr"/>
            <a:r>
              <a:rPr lang="en-US" sz="4000" b="0" i="1" dirty="0" smtClean="0">
                <a:solidFill>
                  <a:schemeClr val="bg1"/>
                </a:solidFill>
                <a:latin typeface="Tahoma" pitchFamily="34" charset="0"/>
                <a:cs typeface="Tahoma" pitchFamily="34" charset="0"/>
              </a:rPr>
              <a:t>F</a:t>
            </a:r>
            <a:r>
              <a:rPr lang="en-US" sz="2400" i="1" dirty="0" smtClean="0">
                <a:solidFill>
                  <a:schemeClr val="bg1"/>
                </a:solidFill>
                <a:latin typeface="Tahoma" pitchFamily="34" charset="0"/>
                <a:cs typeface="Tahoma" pitchFamily="34" charset="0"/>
              </a:rPr>
              <a:t>ITZ</a:t>
            </a:r>
            <a:r>
              <a:rPr lang="en-US" sz="3600" i="1" dirty="0" smtClean="0">
                <a:solidFill>
                  <a:schemeClr val="bg1"/>
                </a:solidFill>
                <a:latin typeface="Tahoma" pitchFamily="34" charset="0"/>
                <a:cs typeface="Tahoma" pitchFamily="34" charset="0"/>
              </a:rPr>
              <a:t>-</a:t>
            </a:r>
            <a:r>
              <a:rPr lang="en-US" sz="4000" b="0" i="1" dirty="0" smtClean="0">
                <a:solidFill>
                  <a:schemeClr val="bg1"/>
                </a:solidFill>
                <a:latin typeface="Tahoma" pitchFamily="34" charset="0"/>
                <a:cs typeface="Tahoma" pitchFamily="34" charset="0"/>
              </a:rPr>
              <a:t>T</a:t>
            </a:r>
            <a:r>
              <a:rPr lang="en-US" sz="2400" i="1" dirty="0" smtClean="0">
                <a:solidFill>
                  <a:schemeClr val="bg1"/>
                </a:solidFill>
                <a:latin typeface="Tahoma" pitchFamily="34" charset="0"/>
                <a:cs typeface="Tahoma" pitchFamily="34" charset="0"/>
              </a:rPr>
              <a:t>HORS</a:t>
            </a:r>
            <a:r>
              <a:rPr lang="en-US" sz="3600" b="0" i="1" dirty="0" smtClean="0">
                <a:solidFill>
                  <a:schemeClr val="bg1"/>
                </a:solidFill>
                <a:latin typeface="Tahoma" pitchFamily="34" charset="0"/>
                <a:cs typeface="Tahoma" pitchFamily="34" charset="0"/>
              </a:rPr>
              <a:t> </a:t>
            </a:r>
            <a:r>
              <a:rPr lang="en-US" sz="4000" b="0" i="1" dirty="0" smtClean="0">
                <a:solidFill>
                  <a:schemeClr val="bg1"/>
                </a:solidFill>
                <a:latin typeface="Tahoma" pitchFamily="34" charset="0"/>
                <a:cs typeface="Tahoma" pitchFamily="34" charset="0"/>
              </a:rPr>
              <a:t>M</a:t>
            </a:r>
            <a:r>
              <a:rPr lang="en-US" sz="2400" i="1" dirty="0" smtClean="0">
                <a:solidFill>
                  <a:schemeClr val="bg1"/>
                </a:solidFill>
                <a:latin typeface="Tahoma" pitchFamily="34" charset="0"/>
                <a:cs typeface="Tahoma" pitchFamily="34" charset="0"/>
              </a:rPr>
              <a:t>ECHANICAL</a:t>
            </a:r>
            <a:endParaRPr lang="en-US" sz="2400" i="1" dirty="0">
              <a:solidFill>
                <a:schemeClr val="bg1"/>
              </a:solidFill>
              <a:latin typeface="Tahoma" pitchFamily="34" charset="0"/>
              <a:cs typeface="Tahoma" pitchFamily="34" charset="0"/>
            </a:endParaRPr>
          </a:p>
        </p:txBody>
      </p:sp>
      <p:sp>
        <p:nvSpPr>
          <p:cNvPr id="10" name="Content Placeholder 9"/>
          <p:cNvSpPr>
            <a:spLocks noGrp="1"/>
          </p:cNvSpPr>
          <p:nvPr>
            <p:ph idx="1"/>
          </p:nvPr>
        </p:nvSpPr>
        <p:spPr>
          <a:xfrm>
            <a:off x="4572000" y="2057400"/>
            <a:ext cx="4267200" cy="3992563"/>
          </a:xfrm>
        </p:spPr>
        <p:txBody>
          <a:bodyPr anchor="ctr">
            <a:normAutofit/>
          </a:bodyPr>
          <a:lstStyle/>
          <a:p>
            <a:r>
              <a:rPr lang="en-US" sz="1600" dirty="0" smtClean="0">
                <a:solidFill>
                  <a:schemeClr val="bg1"/>
                </a:solidFill>
              </a:rPr>
              <a:t>Advanced </a:t>
            </a:r>
            <a:r>
              <a:rPr lang="en-US" sz="1600" dirty="0" smtClean="0">
                <a:solidFill>
                  <a:schemeClr val="bg1"/>
                </a:solidFill>
              </a:rPr>
              <a:t>mechanical m</a:t>
            </a:r>
            <a:r>
              <a:rPr lang="en-US" sz="1600" dirty="0" smtClean="0">
                <a:solidFill>
                  <a:schemeClr val="bg1"/>
                </a:solidFill>
              </a:rPr>
              <a:t>odeling, simulation, and analysis with SolidWorks 3D CAD design software </a:t>
            </a:r>
          </a:p>
          <a:p>
            <a:r>
              <a:rPr lang="en-US" sz="1600" dirty="0" smtClean="0">
                <a:solidFill>
                  <a:schemeClr val="bg1"/>
                </a:solidFill>
              </a:rPr>
              <a:t>Full Service Machining and Fabrication Capabilities</a:t>
            </a:r>
          </a:p>
          <a:p>
            <a:r>
              <a:rPr lang="en-US" sz="1600" dirty="0" smtClean="0">
                <a:solidFill>
                  <a:schemeClr val="bg1"/>
                </a:solidFill>
              </a:rPr>
              <a:t>Production Machining</a:t>
            </a:r>
          </a:p>
          <a:p>
            <a:r>
              <a:rPr lang="en-US" sz="1600" dirty="0" smtClean="0">
                <a:solidFill>
                  <a:schemeClr val="bg1"/>
                </a:solidFill>
              </a:rPr>
              <a:t>Prototype Development</a:t>
            </a:r>
          </a:p>
          <a:p>
            <a:r>
              <a:rPr lang="en-US" sz="1600" dirty="0" smtClean="0">
                <a:solidFill>
                  <a:schemeClr val="bg1"/>
                </a:solidFill>
              </a:rPr>
              <a:t>Process Automation and Control Systems</a:t>
            </a:r>
          </a:p>
          <a:p>
            <a:r>
              <a:rPr lang="en-US" sz="1600" dirty="0" smtClean="0">
                <a:solidFill>
                  <a:schemeClr val="bg1"/>
                </a:solidFill>
              </a:rPr>
              <a:t>Turn-Key Solutions</a:t>
            </a:r>
          </a:p>
          <a:p>
            <a:r>
              <a:rPr lang="en-US" sz="1600" dirty="0" smtClean="0">
                <a:solidFill>
                  <a:schemeClr val="bg1"/>
                </a:solidFill>
              </a:rPr>
              <a:t>Custom Material Handling Equipment </a:t>
            </a:r>
          </a:p>
          <a:p>
            <a:r>
              <a:rPr lang="en-US" sz="1600" dirty="0" smtClean="0">
                <a:solidFill>
                  <a:schemeClr val="bg1"/>
                </a:solidFill>
              </a:rPr>
              <a:t>Test/Assembly Fixtures</a:t>
            </a:r>
          </a:p>
          <a:p>
            <a:r>
              <a:rPr lang="en-US" sz="1600" dirty="0" smtClean="0">
                <a:solidFill>
                  <a:schemeClr val="bg1"/>
                </a:solidFill>
              </a:rPr>
              <a:t>Equipment Installation and Maintenance</a:t>
            </a:r>
            <a:endParaRPr lang="en-US" sz="1600" dirty="0">
              <a:solidFill>
                <a:schemeClr val="bg1"/>
              </a:solidFill>
            </a:endParaRPr>
          </a:p>
        </p:txBody>
      </p:sp>
      <p:sp>
        <p:nvSpPr>
          <p:cNvPr id="11" name="Text Placeholder 10"/>
          <p:cNvSpPr>
            <a:spLocks noGrp="1"/>
          </p:cNvSpPr>
          <p:nvPr>
            <p:ph type="body" sz="half" idx="2"/>
          </p:nvPr>
        </p:nvSpPr>
        <p:spPr>
          <a:xfrm>
            <a:off x="457200" y="1752600"/>
            <a:ext cx="3810000" cy="4691063"/>
          </a:xfrm>
        </p:spPr>
        <p:txBody>
          <a:bodyPr/>
          <a:lstStyle/>
          <a:p>
            <a:r>
              <a:rPr lang="en-US" i="1" dirty="0" smtClean="0">
                <a:solidFill>
                  <a:schemeClr val="bg1"/>
                </a:solidFill>
                <a:latin typeface="Tahoma" pitchFamily="34" charset="0"/>
                <a:cs typeface="Tahoma" pitchFamily="34" charset="0"/>
              </a:rPr>
              <a:t>Fitz-Thors Mechanical, Inc. provides design, development, and consulting services to various industries. </a:t>
            </a:r>
            <a:r>
              <a:rPr lang="en-US" i="1" dirty="0" smtClean="0">
                <a:solidFill>
                  <a:schemeClr val="bg1"/>
                </a:solidFill>
                <a:latin typeface="Tahoma" pitchFamily="34" charset="0"/>
                <a:cs typeface="Tahoma" pitchFamily="34" charset="0"/>
              </a:rPr>
              <a:t>The company’s primary focus is in developing custom mechanical equipment and systems. With design offices in Vance, Alabama, Fitz-Thors Mechanical can offer comprehensive services to develop your mechanical solutions from design to delivery.</a:t>
            </a:r>
          </a:p>
          <a:p>
            <a:endParaRPr lang="en-US" i="1" dirty="0" smtClean="0">
              <a:solidFill>
                <a:schemeClr val="bg1"/>
              </a:solidFill>
              <a:latin typeface="Tahoma" pitchFamily="34" charset="0"/>
              <a:cs typeface="Tahoma" pitchFamily="34" charset="0"/>
            </a:endParaRPr>
          </a:p>
          <a:p>
            <a:pPr algn="ctr"/>
            <a:endParaRPr lang="en-US" i="1" dirty="0">
              <a:solidFill>
                <a:schemeClr val="bg1"/>
              </a:solidFill>
              <a:latin typeface="Tahoma" pitchFamily="34" charset="0"/>
              <a:cs typeface="Tahoma" pitchFamily="34" charset="0"/>
            </a:endParaRPr>
          </a:p>
        </p:txBody>
      </p:sp>
      <p:pic>
        <p:nvPicPr>
          <p:cNvPr id="5" name="Picture 4" descr="Fitz-ThorsBrightRed_No background.gif"/>
          <p:cNvPicPr>
            <a:picLocks noChangeAspect="1"/>
          </p:cNvPicPr>
          <p:nvPr/>
        </p:nvPicPr>
        <p:blipFill>
          <a:blip r:embed="rId2"/>
          <a:stretch>
            <a:fillRect/>
          </a:stretch>
        </p:blipFill>
        <p:spPr>
          <a:xfrm>
            <a:off x="762000" y="3276600"/>
            <a:ext cx="2895600" cy="2895600"/>
          </a:xfrm>
          <a:prstGeom prst="rect">
            <a:avLst/>
          </a:prstGeom>
        </p:spPr>
      </p:pic>
      <p:sp>
        <p:nvSpPr>
          <p:cNvPr id="8" name="TextBox 7"/>
          <p:cNvSpPr txBox="1"/>
          <p:nvPr/>
        </p:nvSpPr>
        <p:spPr>
          <a:xfrm>
            <a:off x="4800600" y="1524000"/>
            <a:ext cx="3352800" cy="461665"/>
          </a:xfrm>
          <a:prstGeom prst="rect">
            <a:avLst/>
          </a:prstGeom>
          <a:noFill/>
        </p:spPr>
        <p:txBody>
          <a:bodyPr wrap="square" rtlCol="0">
            <a:spAutoFit/>
          </a:bodyPr>
          <a:lstStyle/>
          <a:p>
            <a:r>
              <a:rPr lang="en-US" sz="2400" i="1" dirty="0" smtClean="0">
                <a:solidFill>
                  <a:schemeClr val="bg1"/>
                </a:solidFill>
                <a:latin typeface="Tahoma" pitchFamily="34" charset="0"/>
                <a:cs typeface="Tahoma" pitchFamily="34" charset="0"/>
              </a:rPr>
              <a:t>FTM Services Include:</a:t>
            </a:r>
            <a:endParaRPr lang="en-US" sz="2400" i="1" dirty="0">
              <a:solidFill>
                <a:schemeClr val="bg1"/>
              </a:solidFill>
              <a:latin typeface="Tahoma" pitchFamily="34" charset="0"/>
              <a:cs typeface="Tahoma" pitchFamily="34" charset="0"/>
            </a:endParaRPr>
          </a:p>
        </p:txBody>
      </p:sp>
      <p:cxnSp>
        <p:nvCxnSpPr>
          <p:cNvPr id="12" name="Straight Connector 11"/>
          <p:cNvCxnSpPr/>
          <p:nvPr/>
        </p:nvCxnSpPr>
        <p:spPr>
          <a:xfrm>
            <a:off x="4648200" y="1979612"/>
            <a:ext cx="3810000" cy="1588"/>
          </a:xfrm>
          <a:prstGeom prst="line">
            <a:avLst/>
          </a:prstGeom>
        </p:spPr>
        <p:style>
          <a:lnRef idx="2">
            <a:schemeClr val="accent2"/>
          </a:lnRef>
          <a:fillRef idx="0">
            <a:schemeClr val="accent2"/>
          </a:fillRef>
          <a:effectRef idx="1">
            <a:schemeClr val="accent2"/>
          </a:effectRef>
          <a:fontRef idx="minor">
            <a:schemeClr val="tx1"/>
          </a:fontRef>
        </p:style>
      </p:cxn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Documents and Settings\Matt Fitzgerald\Desktop\FTM\Projects Refs &amp; Drawings\Honda\Base Carts\Pictures\IMG_4730.jpg"/>
          <p:cNvPicPr>
            <a:picLocks noGrp="1" noChangeAspect="1" noChangeArrowheads="1"/>
          </p:cNvPicPr>
          <p:nvPr>
            <p:ph sz="half" idx="2"/>
          </p:nvPr>
        </p:nvPicPr>
        <p:blipFill>
          <a:blip r:embed="rId2"/>
          <a:srcRect/>
          <a:stretch>
            <a:fillRect/>
          </a:stretch>
        </p:blipFill>
        <p:spPr bwMode="auto">
          <a:xfrm>
            <a:off x="381000" y="1545771"/>
            <a:ext cx="2971800" cy="2264229"/>
          </a:xfrm>
          <a:prstGeom prst="rect">
            <a:avLst/>
          </a:prstGeom>
          <a:noFill/>
        </p:spPr>
      </p:pic>
      <p:pic>
        <p:nvPicPr>
          <p:cNvPr id="3076" name="Picture 4" descr="C:\Documents and Settings\Matt Fitzgerald\Desktop\FTM\Projects Refs &amp; Drawings\Honda\Base Carts\Pictures\DSC00556.JPG"/>
          <p:cNvPicPr>
            <a:picLocks noGrp="1" noChangeAspect="1" noChangeArrowheads="1"/>
          </p:cNvPicPr>
          <p:nvPr>
            <p:ph sz="quarter" idx="4"/>
          </p:nvPr>
        </p:nvPicPr>
        <p:blipFill>
          <a:blip r:embed="rId3" cstate="screen"/>
          <a:srcRect/>
          <a:stretch>
            <a:fillRect/>
          </a:stretch>
        </p:blipFill>
        <p:spPr bwMode="auto">
          <a:xfrm>
            <a:off x="381000" y="4191000"/>
            <a:ext cx="2952750" cy="2362200"/>
          </a:xfrm>
          <a:prstGeom prst="rect">
            <a:avLst/>
          </a:prstGeom>
          <a:noFill/>
        </p:spPr>
      </p:pic>
      <p:sp>
        <p:nvSpPr>
          <p:cNvPr id="8" name="Title 1"/>
          <p:cNvSpPr>
            <a:spLocks noGrp="1"/>
          </p:cNvSpPr>
          <p:nvPr>
            <p:ph type="title"/>
          </p:nvPr>
        </p:nvSpPr>
        <p:spPr>
          <a:xfrm>
            <a:off x="457200" y="76200"/>
            <a:ext cx="8229600" cy="793750"/>
          </a:xfrm>
        </p:spPr>
        <p:txBody>
          <a:bodyPr anchor="ctr">
            <a:normAutofit/>
          </a:bodyPr>
          <a:lstStyle/>
          <a:p>
            <a:pPr algn="ctr"/>
            <a:r>
              <a:rPr lang="en-US" sz="4000" b="0" i="1" dirty="0" smtClean="0">
                <a:solidFill>
                  <a:schemeClr val="bg1"/>
                </a:solidFill>
                <a:latin typeface="Tahoma" pitchFamily="34" charset="0"/>
                <a:cs typeface="Tahoma" pitchFamily="34" charset="0"/>
              </a:rPr>
              <a:t>F</a:t>
            </a:r>
            <a:r>
              <a:rPr lang="en-US" sz="2400" i="1" dirty="0" smtClean="0">
                <a:solidFill>
                  <a:schemeClr val="bg1"/>
                </a:solidFill>
                <a:latin typeface="Tahoma" pitchFamily="34" charset="0"/>
                <a:cs typeface="Tahoma" pitchFamily="34" charset="0"/>
              </a:rPr>
              <a:t>ITZ</a:t>
            </a:r>
            <a:r>
              <a:rPr lang="en-US" sz="3600" i="1" dirty="0" smtClean="0">
                <a:solidFill>
                  <a:schemeClr val="bg1"/>
                </a:solidFill>
                <a:latin typeface="Tahoma" pitchFamily="34" charset="0"/>
                <a:cs typeface="Tahoma" pitchFamily="34" charset="0"/>
              </a:rPr>
              <a:t>-</a:t>
            </a:r>
            <a:r>
              <a:rPr lang="en-US" sz="4000" b="0" i="1" dirty="0" smtClean="0">
                <a:solidFill>
                  <a:schemeClr val="bg1"/>
                </a:solidFill>
                <a:latin typeface="Tahoma" pitchFamily="34" charset="0"/>
                <a:cs typeface="Tahoma" pitchFamily="34" charset="0"/>
              </a:rPr>
              <a:t>T</a:t>
            </a:r>
            <a:r>
              <a:rPr lang="en-US" sz="2400" i="1" dirty="0" smtClean="0">
                <a:solidFill>
                  <a:schemeClr val="bg1"/>
                </a:solidFill>
                <a:latin typeface="Tahoma" pitchFamily="34" charset="0"/>
                <a:cs typeface="Tahoma" pitchFamily="34" charset="0"/>
              </a:rPr>
              <a:t>HORS</a:t>
            </a:r>
            <a:r>
              <a:rPr lang="en-US" sz="3600" b="0" i="1" dirty="0" smtClean="0">
                <a:solidFill>
                  <a:schemeClr val="bg1"/>
                </a:solidFill>
                <a:latin typeface="Tahoma" pitchFamily="34" charset="0"/>
                <a:cs typeface="Tahoma" pitchFamily="34" charset="0"/>
              </a:rPr>
              <a:t> </a:t>
            </a:r>
            <a:r>
              <a:rPr lang="en-US" sz="4000" b="0" i="1" dirty="0" smtClean="0">
                <a:solidFill>
                  <a:schemeClr val="bg1"/>
                </a:solidFill>
                <a:latin typeface="Tahoma" pitchFamily="34" charset="0"/>
                <a:cs typeface="Tahoma" pitchFamily="34" charset="0"/>
              </a:rPr>
              <a:t>M</a:t>
            </a:r>
            <a:r>
              <a:rPr lang="en-US" sz="2400" i="1" dirty="0" smtClean="0">
                <a:solidFill>
                  <a:schemeClr val="bg1"/>
                </a:solidFill>
                <a:latin typeface="Tahoma" pitchFamily="34" charset="0"/>
                <a:cs typeface="Tahoma" pitchFamily="34" charset="0"/>
              </a:rPr>
              <a:t>ECHANICAL</a:t>
            </a:r>
            <a:endParaRPr lang="en-US" sz="2400" i="1" dirty="0">
              <a:solidFill>
                <a:schemeClr val="bg1"/>
              </a:solidFill>
              <a:latin typeface="Tahoma" pitchFamily="34" charset="0"/>
              <a:cs typeface="Tahoma" pitchFamily="34" charset="0"/>
            </a:endParaRPr>
          </a:p>
        </p:txBody>
      </p:sp>
      <p:sp>
        <p:nvSpPr>
          <p:cNvPr id="9" name="TextBox 8"/>
          <p:cNvSpPr txBox="1"/>
          <p:nvPr/>
        </p:nvSpPr>
        <p:spPr>
          <a:xfrm>
            <a:off x="3429000" y="1522941"/>
            <a:ext cx="3429000" cy="784830"/>
          </a:xfrm>
          <a:prstGeom prst="rect">
            <a:avLst/>
          </a:prstGeom>
          <a:noFill/>
        </p:spPr>
        <p:txBody>
          <a:bodyPr wrap="square" rtlCol="0">
            <a:spAutoFit/>
          </a:bodyPr>
          <a:lstStyle/>
          <a:p>
            <a:r>
              <a:rPr lang="en-US" sz="1200" b="1" i="1" dirty="0" smtClean="0">
                <a:solidFill>
                  <a:schemeClr val="bg1"/>
                </a:solidFill>
              </a:rPr>
              <a:t>Original push/pull material handling cart.</a:t>
            </a:r>
          </a:p>
          <a:p>
            <a:r>
              <a:rPr lang="en-US" sz="1100" dirty="0" smtClean="0">
                <a:solidFill>
                  <a:schemeClr val="bg1"/>
                </a:solidFill>
              </a:rPr>
              <a:t>Approx. weight full loaded 3,000lbs.</a:t>
            </a:r>
          </a:p>
          <a:p>
            <a:r>
              <a:rPr lang="en-US" sz="1100" dirty="0" smtClean="0">
                <a:solidFill>
                  <a:schemeClr val="bg1"/>
                </a:solidFill>
              </a:rPr>
              <a:t>Requested design to address ergonomic issues with team members having to manually move carts. </a:t>
            </a:r>
            <a:endParaRPr lang="en-US" sz="1100" dirty="0">
              <a:solidFill>
                <a:schemeClr val="bg1"/>
              </a:solidFill>
            </a:endParaRPr>
          </a:p>
        </p:txBody>
      </p:sp>
      <p:grpSp>
        <p:nvGrpSpPr>
          <p:cNvPr id="11" name="Group 10"/>
          <p:cNvGrpSpPr/>
          <p:nvPr/>
        </p:nvGrpSpPr>
        <p:grpSpPr>
          <a:xfrm>
            <a:off x="5410200" y="2590800"/>
            <a:ext cx="3352800" cy="2514600"/>
            <a:chOff x="5181600" y="2362200"/>
            <a:chExt cx="3352800" cy="2514600"/>
          </a:xfrm>
        </p:grpSpPr>
        <p:pic>
          <p:nvPicPr>
            <p:cNvPr id="3077" name="Picture 5" descr="C:\Documents and Settings\Matt Fitzgerald\Desktop\FTM\Projects Refs &amp; Drawings\Honda\Base Carts\Pictures\DSC_0758.JPG"/>
            <p:cNvPicPr>
              <a:picLocks noChangeAspect="1" noChangeArrowheads="1"/>
            </p:cNvPicPr>
            <p:nvPr/>
          </p:nvPicPr>
          <p:blipFill>
            <a:blip r:embed="rId4" cstate="screen"/>
            <a:srcRect/>
            <a:stretch>
              <a:fillRect/>
            </a:stretch>
          </p:blipFill>
          <p:spPr bwMode="auto">
            <a:xfrm>
              <a:off x="5220229" y="2819400"/>
              <a:ext cx="3314171" cy="2057400"/>
            </a:xfrm>
            <a:prstGeom prst="rect">
              <a:avLst/>
            </a:prstGeom>
            <a:noFill/>
          </p:spPr>
        </p:pic>
        <p:sp>
          <p:nvSpPr>
            <p:cNvPr id="10" name="Rectangle 9"/>
            <p:cNvSpPr/>
            <p:nvPr/>
          </p:nvSpPr>
          <p:spPr>
            <a:xfrm>
              <a:off x="5181600" y="2362200"/>
              <a:ext cx="2590800" cy="1295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pSp>
      <p:sp>
        <p:nvSpPr>
          <p:cNvPr id="12" name="TextBox 11"/>
          <p:cNvSpPr txBox="1"/>
          <p:nvPr/>
        </p:nvSpPr>
        <p:spPr>
          <a:xfrm>
            <a:off x="4038600" y="3025170"/>
            <a:ext cx="3886200" cy="784830"/>
          </a:xfrm>
          <a:prstGeom prst="rect">
            <a:avLst/>
          </a:prstGeom>
          <a:noFill/>
        </p:spPr>
        <p:txBody>
          <a:bodyPr wrap="square" rtlCol="0">
            <a:spAutoFit/>
          </a:bodyPr>
          <a:lstStyle/>
          <a:p>
            <a:r>
              <a:rPr lang="en-US" sz="1200" b="1" i="1" dirty="0" smtClean="0">
                <a:solidFill>
                  <a:schemeClr val="bg1"/>
                </a:solidFill>
              </a:rPr>
              <a:t>FTM Base Cart</a:t>
            </a:r>
          </a:p>
          <a:p>
            <a:r>
              <a:rPr lang="en-US" sz="1100" dirty="0" smtClean="0">
                <a:solidFill>
                  <a:schemeClr val="bg1"/>
                </a:solidFill>
              </a:rPr>
              <a:t>24V DC power base cart, with retractable </a:t>
            </a:r>
            <a:r>
              <a:rPr lang="en-US" sz="1100" dirty="0" smtClean="0">
                <a:solidFill>
                  <a:schemeClr val="bg1"/>
                </a:solidFill>
              </a:rPr>
              <a:t>drive </a:t>
            </a:r>
            <a:r>
              <a:rPr lang="en-US" sz="1100" dirty="0" smtClean="0">
                <a:solidFill>
                  <a:schemeClr val="bg1"/>
                </a:solidFill>
              </a:rPr>
              <a:t>wheel.</a:t>
            </a:r>
          </a:p>
          <a:p>
            <a:r>
              <a:rPr lang="en-US" sz="1100" dirty="0" smtClean="0">
                <a:solidFill>
                  <a:schemeClr val="bg1"/>
                </a:solidFill>
              </a:rPr>
              <a:t>Programmable </a:t>
            </a:r>
            <a:r>
              <a:rPr lang="en-US" sz="1100" dirty="0" smtClean="0">
                <a:solidFill>
                  <a:schemeClr val="bg1"/>
                </a:solidFill>
              </a:rPr>
              <a:t>parameters include </a:t>
            </a:r>
            <a:r>
              <a:rPr lang="en-US" sz="1100" dirty="0" err="1" smtClean="0">
                <a:solidFill>
                  <a:schemeClr val="bg1"/>
                </a:solidFill>
              </a:rPr>
              <a:t>accel</a:t>
            </a:r>
            <a:r>
              <a:rPr lang="en-US" sz="1100" dirty="0" smtClean="0">
                <a:solidFill>
                  <a:schemeClr val="bg1"/>
                </a:solidFill>
              </a:rPr>
              <a:t>, </a:t>
            </a:r>
            <a:r>
              <a:rPr lang="en-US" sz="1100" dirty="0" err="1" smtClean="0">
                <a:solidFill>
                  <a:schemeClr val="bg1"/>
                </a:solidFill>
              </a:rPr>
              <a:t>decel</a:t>
            </a:r>
            <a:r>
              <a:rPr lang="en-US" sz="1100" dirty="0" smtClean="0">
                <a:solidFill>
                  <a:schemeClr val="bg1"/>
                </a:solidFill>
              </a:rPr>
              <a:t>, and breaking.</a:t>
            </a:r>
          </a:p>
          <a:p>
            <a:r>
              <a:rPr lang="en-US" sz="1100" dirty="0" smtClean="0">
                <a:solidFill>
                  <a:schemeClr val="bg1"/>
                </a:solidFill>
              </a:rPr>
              <a:t>Self-locates rack for </a:t>
            </a:r>
            <a:r>
              <a:rPr lang="en-US" sz="1100" dirty="0" smtClean="0">
                <a:solidFill>
                  <a:schemeClr val="bg1"/>
                </a:solidFill>
              </a:rPr>
              <a:t>ease </a:t>
            </a:r>
            <a:r>
              <a:rPr lang="en-US" sz="1100" dirty="0" smtClean="0">
                <a:solidFill>
                  <a:schemeClr val="bg1"/>
                </a:solidFill>
              </a:rPr>
              <a:t>of loading and unloading </a:t>
            </a:r>
            <a:r>
              <a:rPr lang="en-US" sz="1100" dirty="0" smtClean="0">
                <a:solidFill>
                  <a:schemeClr val="bg1"/>
                </a:solidFill>
              </a:rPr>
              <a:t>of racks</a:t>
            </a:r>
            <a:r>
              <a:rPr lang="en-US" sz="1100" dirty="0" smtClean="0">
                <a:solidFill>
                  <a:schemeClr val="bg1"/>
                </a:solidFill>
              </a:rPr>
              <a:t>.</a:t>
            </a:r>
          </a:p>
        </p:txBody>
      </p:sp>
      <p:sp>
        <p:nvSpPr>
          <p:cNvPr id="13" name="TextBox 12"/>
          <p:cNvSpPr txBox="1"/>
          <p:nvPr/>
        </p:nvSpPr>
        <p:spPr>
          <a:xfrm>
            <a:off x="3429000" y="5522893"/>
            <a:ext cx="4343400" cy="954107"/>
          </a:xfrm>
          <a:prstGeom prst="rect">
            <a:avLst/>
          </a:prstGeom>
          <a:noFill/>
        </p:spPr>
        <p:txBody>
          <a:bodyPr wrap="square" rtlCol="0">
            <a:spAutoFit/>
          </a:bodyPr>
          <a:lstStyle/>
          <a:p>
            <a:r>
              <a:rPr lang="en-US" sz="1200" b="1" i="1" dirty="0" smtClean="0">
                <a:solidFill>
                  <a:schemeClr val="bg1"/>
                </a:solidFill>
              </a:rPr>
              <a:t>FTM Base Cart with Modified Rack</a:t>
            </a:r>
          </a:p>
          <a:p>
            <a:r>
              <a:rPr lang="en-US" sz="1100" dirty="0" smtClean="0">
                <a:solidFill>
                  <a:schemeClr val="bg1"/>
                </a:solidFill>
              </a:rPr>
              <a:t>Maintains original </a:t>
            </a:r>
            <a:r>
              <a:rPr lang="en-US" sz="1100" dirty="0" smtClean="0">
                <a:solidFill>
                  <a:schemeClr val="bg1"/>
                </a:solidFill>
              </a:rPr>
              <a:t>cart footprint.</a:t>
            </a:r>
            <a:endParaRPr lang="en-US" sz="1100" dirty="0" smtClean="0">
              <a:solidFill>
                <a:schemeClr val="bg1"/>
              </a:solidFill>
            </a:endParaRPr>
          </a:p>
          <a:p>
            <a:r>
              <a:rPr lang="en-US" sz="1100" dirty="0" smtClean="0">
                <a:solidFill>
                  <a:schemeClr val="bg1"/>
                </a:solidFill>
              </a:rPr>
              <a:t>Capable of being coupled to other carts (by use of tow bar and hitch) and pulled by </a:t>
            </a:r>
            <a:r>
              <a:rPr lang="en-US" sz="1100" dirty="0" err="1" smtClean="0">
                <a:solidFill>
                  <a:schemeClr val="bg1"/>
                </a:solidFill>
              </a:rPr>
              <a:t>tuggers</a:t>
            </a:r>
            <a:r>
              <a:rPr lang="en-US" sz="1100" dirty="0" smtClean="0">
                <a:solidFill>
                  <a:schemeClr val="bg1"/>
                </a:solidFill>
              </a:rPr>
              <a:t>.</a:t>
            </a:r>
          </a:p>
          <a:p>
            <a:r>
              <a:rPr lang="en-US" sz="1100" dirty="0" smtClean="0">
                <a:solidFill>
                  <a:schemeClr val="bg1"/>
                </a:solidFill>
              </a:rPr>
              <a:t>On board charging </a:t>
            </a:r>
            <a:r>
              <a:rPr lang="en-US" sz="1100" dirty="0" smtClean="0">
                <a:solidFill>
                  <a:schemeClr val="bg1"/>
                </a:solidFill>
              </a:rPr>
              <a:t>with standard </a:t>
            </a:r>
            <a:r>
              <a:rPr lang="en-US" sz="1100" dirty="0" smtClean="0">
                <a:solidFill>
                  <a:schemeClr val="bg1"/>
                </a:solidFill>
              </a:rPr>
              <a:t>extension </a:t>
            </a:r>
            <a:r>
              <a:rPr lang="en-US" sz="1100" dirty="0" smtClean="0">
                <a:solidFill>
                  <a:schemeClr val="bg1"/>
                </a:solidFill>
              </a:rPr>
              <a:t>chord and </a:t>
            </a:r>
            <a:r>
              <a:rPr lang="en-US" sz="1100" dirty="0" smtClean="0">
                <a:solidFill>
                  <a:schemeClr val="bg1"/>
                </a:solidFill>
              </a:rPr>
              <a:t>wall </a:t>
            </a:r>
            <a:r>
              <a:rPr lang="en-US" sz="1100" dirty="0" smtClean="0">
                <a:solidFill>
                  <a:schemeClr val="bg1"/>
                </a:solidFill>
              </a:rPr>
              <a:t>outlet.</a:t>
            </a:r>
            <a:endParaRPr lang="en-US" sz="1100" dirty="0">
              <a:solidFill>
                <a:schemeClr val="bg1"/>
              </a:solidFill>
            </a:endParaRPr>
          </a:p>
        </p:txBody>
      </p:sp>
      <p:sp>
        <p:nvSpPr>
          <p:cNvPr id="14" name="Title 1"/>
          <p:cNvSpPr txBox="1">
            <a:spLocks/>
          </p:cNvSpPr>
          <p:nvPr/>
        </p:nvSpPr>
        <p:spPr>
          <a:xfrm>
            <a:off x="457200" y="501650"/>
            <a:ext cx="8229600" cy="79375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400" i="1" dirty="0" smtClean="0">
                <a:solidFill>
                  <a:schemeClr val="bg1"/>
                </a:solidFill>
                <a:latin typeface="Tahoma" pitchFamily="34" charset="0"/>
                <a:ea typeface="+mj-ea"/>
                <a:cs typeface="Tahoma" pitchFamily="34" charset="0"/>
              </a:rPr>
              <a:t>Electro-Mechanical Design </a:t>
            </a:r>
            <a:endParaRPr kumimoji="0" lang="en-US" sz="1400" b="0" i="1" u="none" strike="noStrike" kern="1200" cap="none" spc="0" normalizeH="0" baseline="0" noProof="0" dirty="0">
              <a:ln>
                <a:noFill/>
              </a:ln>
              <a:solidFill>
                <a:schemeClr val="bg1"/>
              </a:solidFill>
              <a:effectLst/>
              <a:uLnTx/>
              <a:uFillTx/>
              <a:latin typeface="Tahoma" pitchFamily="34" charset="0"/>
              <a:ea typeface="+mj-ea"/>
              <a:cs typeface="Tahoma" pitchFamily="34"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URFPLANER.JPG"/>
          <p:cNvPicPr>
            <a:picLocks noGrp="1" noChangeAspect="1"/>
          </p:cNvPicPr>
          <p:nvPr>
            <p:ph sz="half" idx="1"/>
          </p:nvPr>
        </p:nvPicPr>
        <p:blipFill>
          <a:blip r:embed="rId2" r:link="rId3"/>
          <a:srcRect l="10294"/>
          <a:stretch>
            <a:fillRect/>
          </a:stretch>
        </p:blipFill>
        <p:spPr bwMode="auto">
          <a:xfrm>
            <a:off x="3733800" y="1371600"/>
            <a:ext cx="5105400" cy="3925010"/>
          </a:xfrm>
          <a:prstGeom prst="rect">
            <a:avLst/>
          </a:prstGeom>
          <a:noFill/>
          <a:ln w="9525">
            <a:noFill/>
            <a:miter lim="800000"/>
            <a:headEnd/>
            <a:tailEnd/>
          </a:ln>
        </p:spPr>
      </p:pic>
      <p:pic>
        <p:nvPicPr>
          <p:cNvPr id="7" name="Content Placeholder 3" descr="laser planer assembly.JPG"/>
          <p:cNvPicPr>
            <a:picLocks noGrp="1" noChangeAspect="1"/>
          </p:cNvPicPr>
          <p:nvPr>
            <p:ph sz="half" idx="2"/>
          </p:nvPr>
        </p:nvPicPr>
        <p:blipFill>
          <a:blip r:embed="rId4" cstate="screen"/>
          <a:srcRect/>
          <a:stretch>
            <a:fillRect/>
          </a:stretch>
        </p:blipFill>
        <p:spPr>
          <a:xfrm>
            <a:off x="304800" y="3657601"/>
            <a:ext cx="3589866" cy="2937164"/>
          </a:xfrm>
        </p:spPr>
      </p:pic>
      <p:sp>
        <p:nvSpPr>
          <p:cNvPr id="5" name="Title 1"/>
          <p:cNvSpPr>
            <a:spLocks noGrp="1"/>
          </p:cNvSpPr>
          <p:nvPr>
            <p:ph type="title"/>
          </p:nvPr>
        </p:nvSpPr>
        <p:spPr>
          <a:xfrm>
            <a:off x="457200" y="76200"/>
            <a:ext cx="8229600" cy="793750"/>
          </a:xfrm>
        </p:spPr>
        <p:txBody>
          <a:bodyPr anchor="ctr">
            <a:normAutofit/>
          </a:bodyPr>
          <a:lstStyle/>
          <a:p>
            <a:pPr algn="ctr"/>
            <a:r>
              <a:rPr lang="en-US" sz="4000" b="0" i="1" dirty="0" smtClean="0">
                <a:solidFill>
                  <a:schemeClr val="bg1"/>
                </a:solidFill>
                <a:latin typeface="Tahoma" pitchFamily="34" charset="0"/>
                <a:cs typeface="Tahoma" pitchFamily="34" charset="0"/>
              </a:rPr>
              <a:t>F</a:t>
            </a:r>
            <a:r>
              <a:rPr lang="en-US" sz="2400" i="1" dirty="0" smtClean="0">
                <a:solidFill>
                  <a:schemeClr val="bg1"/>
                </a:solidFill>
                <a:latin typeface="Tahoma" pitchFamily="34" charset="0"/>
                <a:cs typeface="Tahoma" pitchFamily="34" charset="0"/>
              </a:rPr>
              <a:t>ITZ</a:t>
            </a:r>
            <a:r>
              <a:rPr lang="en-US" sz="3600" i="1" dirty="0" smtClean="0">
                <a:solidFill>
                  <a:schemeClr val="bg1"/>
                </a:solidFill>
                <a:latin typeface="Tahoma" pitchFamily="34" charset="0"/>
                <a:cs typeface="Tahoma" pitchFamily="34" charset="0"/>
              </a:rPr>
              <a:t>-</a:t>
            </a:r>
            <a:r>
              <a:rPr lang="en-US" sz="4000" b="0" i="1" dirty="0" smtClean="0">
                <a:solidFill>
                  <a:schemeClr val="bg1"/>
                </a:solidFill>
                <a:latin typeface="Tahoma" pitchFamily="34" charset="0"/>
                <a:cs typeface="Tahoma" pitchFamily="34" charset="0"/>
              </a:rPr>
              <a:t>T</a:t>
            </a:r>
            <a:r>
              <a:rPr lang="en-US" sz="2400" i="1" dirty="0" smtClean="0">
                <a:solidFill>
                  <a:schemeClr val="bg1"/>
                </a:solidFill>
                <a:latin typeface="Tahoma" pitchFamily="34" charset="0"/>
                <a:cs typeface="Tahoma" pitchFamily="34" charset="0"/>
              </a:rPr>
              <a:t>HORS</a:t>
            </a:r>
            <a:r>
              <a:rPr lang="en-US" sz="3600" b="0" i="1" dirty="0" smtClean="0">
                <a:solidFill>
                  <a:schemeClr val="bg1"/>
                </a:solidFill>
                <a:latin typeface="Tahoma" pitchFamily="34" charset="0"/>
                <a:cs typeface="Tahoma" pitchFamily="34" charset="0"/>
              </a:rPr>
              <a:t> </a:t>
            </a:r>
            <a:r>
              <a:rPr lang="en-US" sz="4000" b="0" i="1" dirty="0" smtClean="0">
                <a:solidFill>
                  <a:schemeClr val="bg1"/>
                </a:solidFill>
                <a:latin typeface="Tahoma" pitchFamily="34" charset="0"/>
                <a:cs typeface="Tahoma" pitchFamily="34" charset="0"/>
              </a:rPr>
              <a:t>M</a:t>
            </a:r>
            <a:r>
              <a:rPr lang="en-US" sz="2400" i="1" dirty="0" smtClean="0">
                <a:solidFill>
                  <a:schemeClr val="bg1"/>
                </a:solidFill>
                <a:latin typeface="Tahoma" pitchFamily="34" charset="0"/>
                <a:cs typeface="Tahoma" pitchFamily="34" charset="0"/>
              </a:rPr>
              <a:t>ECHANICAL</a:t>
            </a:r>
            <a:endParaRPr lang="en-US" sz="2400" i="1" dirty="0">
              <a:solidFill>
                <a:schemeClr val="bg1"/>
              </a:solidFill>
              <a:latin typeface="Tahoma" pitchFamily="34" charset="0"/>
              <a:cs typeface="Tahoma" pitchFamily="34" charset="0"/>
            </a:endParaRPr>
          </a:p>
        </p:txBody>
      </p:sp>
      <p:sp>
        <p:nvSpPr>
          <p:cNvPr id="6" name="Title 1"/>
          <p:cNvSpPr txBox="1">
            <a:spLocks/>
          </p:cNvSpPr>
          <p:nvPr/>
        </p:nvSpPr>
        <p:spPr>
          <a:xfrm>
            <a:off x="457200" y="501650"/>
            <a:ext cx="8229600" cy="79375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400" i="1" noProof="0" dirty="0" smtClean="0">
                <a:solidFill>
                  <a:schemeClr val="bg1"/>
                </a:solidFill>
                <a:latin typeface="Tahoma" pitchFamily="34" charset="0"/>
                <a:ea typeface="+mj-ea"/>
                <a:cs typeface="Tahoma" pitchFamily="34" charset="0"/>
              </a:rPr>
              <a:t>Product/Prototype Development</a:t>
            </a:r>
            <a:endParaRPr kumimoji="0" lang="en-US" sz="1400" b="0" i="1" u="none" strike="noStrike" kern="1200" cap="none" spc="0" normalizeH="0" baseline="0" noProof="0" dirty="0">
              <a:ln>
                <a:noFill/>
              </a:ln>
              <a:solidFill>
                <a:schemeClr val="bg1"/>
              </a:solidFill>
              <a:effectLst/>
              <a:uLnTx/>
              <a:uFillTx/>
              <a:latin typeface="Tahoma" pitchFamily="34" charset="0"/>
              <a:ea typeface="+mj-ea"/>
              <a:cs typeface="Tahoma" pitchFamily="34" charset="0"/>
            </a:endParaRPr>
          </a:p>
        </p:txBody>
      </p:sp>
      <p:sp>
        <p:nvSpPr>
          <p:cNvPr id="8" name="TextBox 7"/>
          <p:cNvSpPr txBox="1"/>
          <p:nvPr/>
        </p:nvSpPr>
        <p:spPr>
          <a:xfrm>
            <a:off x="457200" y="1524000"/>
            <a:ext cx="3048000" cy="1815882"/>
          </a:xfrm>
          <a:prstGeom prst="rect">
            <a:avLst/>
          </a:prstGeom>
          <a:noFill/>
        </p:spPr>
        <p:txBody>
          <a:bodyPr wrap="square" rtlCol="0">
            <a:spAutoFit/>
          </a:bodyPr>
          <a:lstStyle/>
          <a:p>
            <a:r>
              <a:rPr lang="en-US" sz="1400" dirty="0" smtClean="0">
                <a:solidFill>
                  <a:schemeClr val="bg1"/>
                </a:solidFill>
                <a:latin typeface="Tahoma" pitchFamily="34" charset="0"/>
                <a:cs typeface="Tahoma" pitchFamily="34" charset="0"/>
              </a:rPr>
              <a:t>Fitz-Thors Mechanical worked with </a:t>
            </a:r>
            <a:r>
              <a:rPr lang="en-US" sz="1400" i="1" dirty="0" smtClean="0">
                <a:solidFill>
                  <a:schemeClr val="bg1"/>
                </a:solidFill>
                <a:latin typeface="Tahoma" pitchFamily="34" charset="0"/>
                <a:cs typeface="Tahoma" pitchFamily="34" charset="0"/>
              </a:rPr>
              <a:t>G2Turf Tools </a:t>
            </a:r>
            <a:r>
              <a:rPr lang="en-US" sz="1400" dirty="0" smtClean="0">
                <a:solidFill>
                  <a:schemeClr val="bg1"/>
                </a:solidFill>
                <a:latin typeface="Tahoma" pitchFamily="34" charset="0"/>
                <a:cs typeface="Tahoma" pitchFamily="34" charset="0"/>
              </a:rPr>
              <a:t>to develop a specialized cutting head and safety features for their </a:t>
            </a:r>
            <a:r>
              <a:rPr lang="en-US" sz="1400" i="1" dirty="0" smtClean="0">
                <a:solidFill>
                  <a:schemeClr val="bg1"/>
                </a:solidFill>
                <a:latin typeface="Tahoma" pitchFamily="34" charset="0"/>
                <a:cs typeface="Tahoma" pitchFamily="34" charset="0"/>
              </a:rPr>
              <a:t>TurfPlaner</a:t>
            </a:r>
            <a:r>
              <a:rPr lang="en-US" sz="1400" dirty="0" smtClean="0">
                <a:solidFill>
                  <a:schemeClr val="bg1"/>
                </a:solidFill>
                <a:latin typeface="Tahoma" pitchFamily="34" charset="0"/>
                <a:cs typeface="Tahoma" pitchFamily="34" charset="0"/>
              </a:rPr>
              <a:t>, a new line of equipment for surface reconditioning and maintenance of high-end sports fields and golf courses. </a:t>
            </a:r>
            <a:endParaRPr lang="en-US" sz="1400"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Documents and Settings\Matt Fitzgerald\Desktop\FTM\FTM Pictures\TWF\DSC_0150.JPG"/>
          <p:cNvPicPr>
            <a:picLocks noGrp="1" noChangeAspect="1" noChangeArrowheads="1"/>
          </p:cNvPicPr>
          <p:nvPr>
            <p:ph idx="1"/>
          </p:nvPr>
        </p:nvPicPr>
        <p:blipFill>
          <a:blip r:embed="rId2" cstate="screen"/>
          <a:srcRect/>
          <a:stretch>
            <a:fillRect/>
          </a:stretch>
        </p:blipFill>
        <p:spPr bwMode="auto">
          <a:xfrm>
            <a:off x="304800" y="3048000"/>
            <a:ext cx="5334000" cy="3570695"/>
          </a:xfrm>
          <a:prstGeom prst="rect">
            <a:avLst/>
          </a:prstGeom>
          <a:noFill/>
        </p:spPr>
      </p:pic>
      <p:sp>
        <p:nvSpPr>
          <p:cNvPr id="3" name="Title 1"/>
          <p:cNvSpPr>
            <a:spLocks noGrp="1"/>
          </p:cNvSpPr>
          <p:nvPr>
            <p:ph type="title"/>
          </p:nvPr>
        </p:nvSpPr>
        <p:spPr>
          <a:xfrm>
            <a:off x="457200" y="76200"/>
            <a:ext cx="8229600" cy="793750"/>
          </a:xfrm>
        </p:spPr>
        <p:txBody>
          <a:bodyPr anchor="ctr">
            <a:normAutofit/>
          </a:bodyPr>
          <a:lstStyle/>
          <a:p>
            <a:pPr algn="ctr"/>
            <a:r>
              <a:rPr lang="en-US" sz="4000" b="0" i="1" dirty="0" smtClean="0">
                <a:solidFill>
                  <a:schemeClr val="bg1"/>
                </a:solidFill>
                <a:latin typeface="Tahoma" pitchFamily="34" charset="0"/>
                <a:cs typeface="Tahoma" pitchFamily="34" charset="0"/>
              </a:rPr>
              <a:t>F</a:t>
            </a:r>
            <a:r>
              <a:rPr lang="en-US" sz="2400" i="1" dirty="0" smtClean="0">
                <a:solidFill>
                  <a:schemeClr val="bg1"/>
                </a:solidFill>
                <a:latin typeface="Tahoma" pitchFamily="34" charset="0"/>
                <a:cs typeface="Tahoma" pitchFamily="34" charset="0"/>
              </a:rPr>
              <a:t>ITZ</a:t>
            </a:r>
            <a:r>
              <a:rPr lang="en-US" sz="3600" i="1" dirty="0" smtClean="0">
                <a:solidFill>
                  <a:schemeClr val="bg1"/>
                </a:solidFill>
                <a:latin typeface="Tahoma" pitchFamily="34" charset="0"/>
                <a:cs typeface="Tahoma" pitchFamily="34" charset="0"/>
              </a:rPr>
              <a:t>-</a:t>
            </a:r>
            <a:r>
              <a:rPr lang="en-US" sz="4000" b="0" i="1" dirty="0" smtClean="0">
                <a:solidFill>
                  <a:schemeClr val="bg1"/>
                </a:solidFill>
                <a:latin typeface="Tahoma" pitchFamily="34" charset="0"/>
                <a:cs typeface="Tahoma" pitchFamily="34" charset="0"/>
              </a:rPr>
              <a:t>T</a:t>
            </a:r>
            <a:r>
              <a:rPr lang="en-US" sz="2400" i="1" dirty="0" smtClean="0">
                <a:solidFill>
                  <a:schemeClr val="bg1"/>
                </a:solidFill>
                <a:latin typeface="Tahoma" pitchFamily="34" charset="0"/>
                <a:cs typeface="Tahoma" pitchFamily="34" charset="0"/>
              </a:rPr>
              <a:t>HORS</a:t>
            </a:r>
            <a:r>
              <a:rPr lang="en-US" sz="3600" b="0" i="1" dirty="0" smtClean="0">
                <a:solidFill>
                  <a:schemeClr val="bg1"/>
                </a:solidFill>
                <a:latin typeface="Tahoma" pitchFamily="34" charset="0"/>
                <a:cs typeface="Tahoma" pitchFamily="34" charset="0"/>
              </a:rPr>
              <a:t> </a:t>
            </a:r>
            <a:r>
              <a:rPr lang="en-US" sz="4000" b="0" i="1" dirty="0" smtClean="0">
                <a:solidFill>
                  <a:schemeClr val="bg1"/>
                </a:solidFill>
                <a:latin typeface="Tahoma" pitchFamily="34" charset="0"/>
                <a:cs typeface="Tahoma" pitchFamily="34" charset="0"/>
              </a:rPr>
              <a:t>M</a:t>
            </a:r>
            <a:r>
              <a:rPr lang="en-US" sz="2400" i="1" dirty="0" smtClean="0">
                <a:solidFill>
                  <a:schemeClr val="bg1"/>
                </a:solidFill>
                <a:latin typeface="Tahoma" pitchFamily="34" charset="0"/>
                <a:cs typeface="Tahoma" pitchFamily="34" charset="0"/>
              </a:rPr>
              <a:t>ECHANICAL</a:t>
            </a:r>
            <a:endParaRPr lang="en-US" sz="2400" i="1" dirty="0">
              <a:solidFill>
                <a:schemeClr val="bg1"/>
              </a:solidFill>
              <a:latin typeface="Tahoma" pitchFamily="34" charset="0"/>
              <a:cs typeface="Tahoma" pitchFamily="34" charset="0"/>
            </a:endParaRPr>
          </a:p>
        </p:txBody>
      </p:sp>
      <p:sp>
        <p:nvSpPr>
          <p:cNvPr id="5" name="TextBox 4"/>
          <p:cNvSpPr txBox="1"/>
          <p:nvPr/>
        </p:nvSpPr>
        <p:spPr>
          <a:xfrm>
            <a:off x="685800" y="1371600"/>
            <a:ext cx="4572000" cy="1815882"/>
          </a:xfrm>
          <a:prstGeom prst="rect">
            <a:avLst/>
          </a:prstGeom>
          <a:noFill/>
        </p:spPr>
        <p:txBody>
          <a:bodyPr wrap="square" rtlCol="0">
            <a:spAutoFit/>
          </a:bodyPr>
          <a:lstStyle/>
          <a:p>
            <a:r>
              <a:rPr lang="en-US" sz="1400" dirty="0" smtClean="0">
                <a:solidFill>
                  <a:schemeClr val="bg1"/>
                </a:solidFill>
                <a:latin typeface="Tahoma" pitchFamily="34" charset="0"/>
                <a:cs typeface="Tahoma" pitchFamily="34" charset="0"/>
              </a:rPr>
              <a:t>Fitz-Thors Mechanical often works with customers to improve components that are considered weak links in existing systems. </a:t>
            </a:r>
          </a:p>
          <a:p>
            <a:r>
              <a:rPr lang="en-US" sz="1400" dirty="0" smtClean="0">
                <a:solidFill>
                  <a:schemeClr val="bg1"/>
                </a:solidFill>
                <a:latin typeface="Tahoma" pitchFamily="34" charset="0"/>
                <a:cs typeface="Tahoma" pitchFamily="34" charset="0"/>
              </a:rPr>
              <a:t>Fitz-Thors performs design optimization using Finite Element Analysis in SolidWorks to maximize equipment strength for given packaging constraints. This ensures our fabricated equipment can handle customers demands and reduce maintenance requirements. </a:t>
            </a:r>
          </a:p>
        </p:txBody>
      </p:sp>
      <p:sp>
        <p:nvSpPr>
          <p:cNvPr id="6" name="Title 1"/>
          <p:cNvSpPr txBox="1">
            <a:spLocks/>
          </p:cNvSpPr>
          <p:nvPr/>
        </p:nvSpPr>
        <p:spPr>
          <a:xfrm>
            <a:off x="457200" y="501650"/>
            <a:ext cx="8229600" cy="79375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400" i="1" dirty="0" smtClean="0">
                <a:solidFill>
                  <a:schemeClr val="bg1"/>
                </a:solidFill>
                <a:latin typeface="Tahoma" pitchFamily="34" charset="0"/>
                <a:ea typeface="+mj-ea"/>
                <a:cs typeface="Tahoma" pitchFamily="34" charset="0"/>
              </a:rPr>
              <a:t>Custom Material Handling Equipment</a:t>
            </a:r>
            <a:endParaRPr kumimoji="0" lang="en-US" sz="1400" b="0" i="1" u="none" strike="noStrike" kern="1200" cap="none" spc="0" normalizeH="0" baseline="0" noProof="0" dirty="0">
              <a:ln>
                <a:noFill/>
              </a:ln>
              <a:solidFill>
                <a:schemeClr val="bg1"/>
              </a:solidFill>
              <a:effectLst/>
              <a:uLnTx/>
              <a:uFillTx/>
              <a:latin typeface="Tahoma" pitchFamily="34" charset="0"/>
              <a:ea typeface="+mj-ea"/>
              <a:cs typeface="Tahoma" pitchFamily="34" charset="0"/>
            </a:endParaRPr>
          </a:p>
        </p:txBody>
      </p:sp>
      <p:pic>
        <p:nvPicPr>
          <p:cNvPr id="7" name="Picture 6" descr="DSC_0147.JPG"/>
          <p:cNvPicPr>
            <a:picLocks noChangeAspect="1"/>
          </p:cNvPicPr>
          <p:nvPr/>
        </p:nvPicPr>
        <p:blipFill>
          <a:blip r:embed="rId3" cstate="screen"/>
          <a:srcRect/>
          <a:stretch>
            <a:fillRect/>
          </a:stretch>
        </p:blipFill>
        <p:spPr>
          <a:xfrm>
            <a:off x="5715000" y="1676400"/>
            <a:ext cx="2971800" cy="3315645"/>
          </a:xfrm>
          <a:prstGeom prst="rect">
            <a:avLst/>
          </a:prstGeom>
        </p:spPr>
      </p:pic>
      <p:sp>
        <p:nvSpPr>
          <p:cNvPr id="8" name="TextBox 7"/>
          <p:cNvSpPr txBox="1"/>
          <p:nvPr/>
        </p:nvSpPr>
        <p:spPr>
          <a:xfrm>
            <a:off x="5715000" y="5103674"/>
            <a:ext cx="3048000" cy="1754326"/>
          </a:xfrm>
          <a:prstGeom prst="rect">
            <a:avLst/>
          </a:prstGeom>
          <a:noFill/>
        </p:spPr>
        <p:txBody>
          <a:bodyPr wrap="square" rtlCol="0">
            <a:spAutoFit/>
          </a:bodyPr>
          <a:lstStyle/>
          <a:p>
            <a:r>
              <a:rPr lang="en-US" sz="1200" i="1" dirty="0" smtClean="0">
                <a:solidFill>
                  <a:schemeClr val="bg1"/>
                </a:solidFill>
                <a:latin typeface="Tahoma" pitchFamily="34" charset="0"/>
                <a:cs typeface="Tahoma" pitchFamily="34" charset="0"/>
              </a:rPr>
              <a:t>Fitz-Thors Mechanical designed and fabricated  equipment used in automation system to load wheel assemblies into distribution trucks for Mercedes-Benz.</a:t>
            </a:r>
          </a:p>
          <a:p>
            <a:r>
              <a:rPr lang="en-US" sz="1200" i="1" dirty="0" smtClean="0">
                <a:solidFill>
                  <a:schemeClr val="bg1"/>
                </a:solidFill>
                <a:latin typeface="Tahoma" pitchFamily="34" charset="0"/>
                <a:cs typeface="Tahoma" pitchFamily="34" charset="0"/>
              </a:rPr>
              <a:t>The customer’s previous equipment could not withstand the heavy cyclic loading and had become a continual maintenance issue.</a:t>
            </a:r>
          </a:p>
          <a:p>
            <a:endParaRPr lang="en-US" sz="1200" i="1" dirty="0">
              <a:solidFill>
                <a:schemeClr val="bg1"/>
              </a:solidFill>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descr="C:\Documents and Settings\Matt Fitzgerald\Desktop\FTM\FTM Pictures\Humminbird\300 Color V2\DSC_0866.JPG"/>
          <p:cNvPicPr>
            <a:picLocks noGrp="1" noChangeAspect="1" noChangeArrowheads="1"/>
          </p:cNvPicPr>
          <p:nvPr>
            <p:ph sz="half" idx="2"/>
          </p:nvPr>
        </p:nvPicPr>
        <p:blipFill>
          <a:blip r:embed="rId2" cstate="screen"/>
          <a:srcRect/>
          <a:stretch>
            <a:fillRect/>
          </a:stretch>
        </p:blipFill>
        <p:spPr bwMode="auto">
          <a:xfrm>
            <a:off x="304800" y="3452930"/>
            <a:ext cx="4572000" cy="3060596"/>
          </a:xfrm>
          <a:prstGeom prst="rect">
            <a:avLst/>
          </a:prstGeom>
          <a:noFill/>
        </p:spPr>
      </p:pic>
      <p:sp>
        <p:nvSpPr>
          <p:cNvPr id="6" name="Title 1"/>
          <p:cNvSpPr>
            <a:spLocks noGrp="1"/>
          </p:cNvSpPr>
          <p:nvPr>
            <p:ph type="title"/>
          </p:nvPr>
        </p:nvSpPr>
        <p:spPr>
          <a:xfrm>
            <a:off x="457200" y="76200"/>
            <a:ext cx="8229600" cy="793750"/>
          </a:xfrm>
        </p:spPr>
        <p:txBody>
          <a:bodyPr anchor="ctr">
            <a:normAutofit/>
          </a:bodyPr>
          <a:lstStyle/>
          <a:p>
            <a:pPr algn="ctr"/>
            <a:r>
              <a:rPr lang="en-US" sz="4000" b="0" i="1" dirty="0" smtClean="0">
                <a:solidFill>
                  <a:schemeClr val="bg1"/>
                </a:solidFill>
                <a:latin typeface="Tahoma" pitchFamily="34" charset="0"/>
                <a:cs typeface="Tahoma" pitchFamily="34" charset="0"/>
              </a:rPr>
              <a:t>F</a:t>
            </a:r>
            <a:r>
              <a:rPr lang="en-US" sz="2400" i="1" dirty="0" smtClean="0">
                <a:solidFill>
                  <a:schemeClr val="bg1"/>
                </a:solidFill>
                <a:latin typeface="Tahoma" pitchFamily="34" charset="0"/>
                <a:cs typeface="Tahoma" pitchFamily="34" charset="0"/>
              </a:rPr>
              <a:t>ITZ</a:t>
            </a:r>
            <a:r>
              <a:rPr lang="en-US" sz="3600" i="1" dirty="0" smtClean="0">
                <a:solidFill>
                  <a:schemeClr val="bg1"/>
                </a:solidFill>
                <a:latin typeface="Tahoma" pitchFamily="34" charset="0"/>
                <a:cs typeface="Tahoma" pitchFamily="34" charset="0"/>
              </a:rPr>
              <a:t>-</a:t>
            </a:r>
            <a:r>
              <a:rPr lang="en-US" sz="4000" b="0" i="1" dirty="0" smtClean="0">
                <a:solidFill>
                  <a:schemeClr val="bg1"/>
                </a:solidFill>
                <a:latin typeface="Tahoma" pitchFamily="34" charset="0"/>
                <a:cs typeface="Tahoma" pitchFamily="34" charset="0"/>
              </a:rPr>
              <a:t>T</a:t>
            </a:r>
            <a:r>
              <a:rPr lang="en-US" sz="2400" i="1" dirty="0" smtClean="0">
                <a:solidFill>
                  <a:schemeClr val="bg1"/>
                </a:solidFill>
                <a:latin typeface="Tahoma" pitchFamily="34" charset="0"/>
                <a:cs typeface="Tahoma" pitchFamily="34" charset="0"/>
              </a:rPr>
              <a:t>HORS</a:t>
            </a:r>
            <a:r>
              <a:rPr lang="en-US" sz="3600" b="0" i="1" dirty="0" smtClean="0">
                <a:solidFill>
                  <a:schemeClr val="bg1"/>
                </a:solidFill>
                <a:latin typeface="Tahoma" pitchFamily="34" charset="0"/>
                <a:cs typeface="Tahoma" pitchFamily="34" charset="0"/>
              </a:rPr>
              <a:t> </a:t>
            </a:r>
            <a:r>
              <a:rPr lang="en-US" sz="4000" b="0" i="1" dirty="0" smtClean="0">
                <a:solidFill>
                  <a:schemeClr val="bg1"/>
                </a:solidFill>
                <a:latin typeface="Tahoma" pitchFamily="34" charset="0"/>
                <a:cs typeface="Tahoma" pitchFamily="34" charset="0"/>
              </a:rPr>
              <a:t>M</a:t>
            </a:r>
            <a:r>
              <a:rPr lang="en-US" sz="2400" i="1" dirty="0" smtClean="0">
                <a:solidFill>
                  <a:schemeClr val="bg1"/>
                </a:solidFill>
                <a:latin typeface="Tahoma" pitchFamily="34" charset="0"/>
                <a:cs typeface="Tahoma" pitchFamily="34" charset="0"/>
              </a:rPr>
              <a:t>ECHANICAL</a:t>
            </a:r>
            <a:endParaRPr lang="en-US" sz="2400" i="1" dirty="0">
              <a:solidFill>
                <a:schemeClr val="bg1"/>
              </a:solidFill>
              <a:latin typeface="Tahoma" pitchFamily="34" charset="0"/>
              <a:cs typeface="Tahoma" pitchFamily="34" charset="0"/>
            </a:endParaRPr>
          </a:p>
        </p:txBody>
      </p:sp>
      <p:sp>
        <p:nvSpPr>
          <p:cNvPr id="7" name="Title 1"/>
          <p:cNvSpPr txBox="1">
            <a:spLocks/>
          </p:cNvSpPr>
          <p:nvPr/>
        </p:nvSpPr>
        <p:spPr>
          <a:xfrm>
            <a:off x="457200" y="501650"/>
            <a:ext cx="8229600" cy="79375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400" i="1" noProof="0" dirty="0" smtClean="0">
                <a:solidFill>
                  <a:schemeClr val="bg1"/>
                </a:solidFill>
                <a:latin typeface="Tahoma" pitchFamily="34" charset="0"/>
                <a:ea typeface="+mj-ea"/>
                <a:cs typeface="Tahoma" pitchFamily="34" charset="0"/>
              </a:rPr>
              <a:t>Custom Test Fixture</a:t>
            </a:r>
            <a:r>
              <a:rPr lang="en-US" sz="1400" i="1" dirty="0">
                <a:solidFill>
                  <a:schemeClr val="bg1"/>
                </a:solidFill>
                <a:latin typeface="Tahoma" pitchFamily="34" charset="0"/>
                <a:ea typeface="+mj-ea"/>
                <a:cs typeface="Tahoma" pitchFamily="34" charset="0"/>
              </a:rPr>
              <a:t>s</a:t>
            </a:r>
            <a:endParaRPr lang="en-US" sz="1400" i="1" noProof="0" dirty="0" smtClean="0">
              <a:solidFill>
                <a:schemeClr val="bg1"/>
              </a:solidFill>
              <a:latin typeface="Tahoma" pitchFamily="34" charset="0"/>
              <a:ea typeface="+mj-ea"/>
              <a:cs typeface="Tahoma" pitchFamily="34" charset="0"/>
            </a:endParaRPr>
          </a:p>
        </p:txBody>
      </p:sp>
      <p:sp>
        <p:nvSpPr>
          <p:cNvPr id="8" name="TextBox 7"/>
          <p:cNvSpPr txBox="1"/>
          <p:nvPr/>
        </p:nvSpPr>
        <p:spPr>
          <a:xfrm>
            <a:off x="609600" y="1447800"/>
            <a:ext cx="3048000" cy="1384995"/>
          </a:xfrm>
          <a:prstGeom prst="rect">
            <a:avLst/>
          </a:prstGeom>
          <a:noFill/>
        </p:spPr>
        <p:txBody>
          <a:bodyPr wrap="square" rtlCol="0">
            <a:spAutoFit/>
          </a:bodyPr>
          <a:lstStyle/>
          <a:p>
            <a:r>
              <a:rPr lang="en-US" sz="1400" dirty="0" smtClean="0">
                <a:solidFill>
                  <a:schemeClr val="bg1"/>
                </a:solidFill>
                <a:latin typeface="Tahoma" pitchFamily="34" charset="0"/>
                <a:cs typeface="Tahoma" pitchFamily="34" charset="0"/>
              </a:rPr>
              <a:t>Fitz-Thors Mechanical designed &amp; fabricated electrical test equipment for Johnson Outdoor’s </a:t>
            </a:r>
            <a:r>
              <a:rPr lang="en-US" sz="1400" i="1" dirty="0" smtClean="0">
                <a:solidFill>
                  <a:schemeClr val="bg1"/>
                </a:solidFill>
                <a:latin typeface="Tahoma" pitchFamily="34" charset="0"/>
                <a:cs typeface="Tahoma" pitchFamily="34" charset="0"/>
              </a:rPr>
              <a:t>Humminbird</a:t>
            </a:r>
            <a:r>
              <a:rPr lang="en-US" sz="1400" dirty="0" smtClean="0">
                <a:solidFill>
                  <a:schemeClr val="bg1"/>
                </a:solidFill>
                <a:latin typeface="Tahoma" pitchFamily="34" charset="0"/>
                <a:cs typeface="Tahoma" pitchFamily="34" charset="0"/>
              </a:rPr>
              <a:t>  division to eliminate component damage and increase overall product throughput.  </a:t>
            </a:r>
            <a:endParaRPr lang="en-US" sz="1400" dirty="0">
              <a:solidFill>
                <a:schemeClr val="bg1"/>
              </a:solidFill>
              <a:latin typeface="Tahoma" pitchFamily="34" charset="0"/>
              <a:cs typeface="Tahoma" pitchFamily="34" charset="0"/>
            </a:endParaRPr>
          </a:p>
        </p:txBody>
      </p:sp>
      <p:pic>
        <p:nvPicPr>
          <p:cNvPr id="4098" name="Picture 2" descr="C:\Documents and Settings\Matt Fitzgerald\Desktop\FTM\FTM Pictures\Humminbird\300 Color V2\DSC_0883.JPG"/>
          <p:cNvPicPr>
            <a:picLocks noGrp="1" noChangeAspect="1" noChangeArrowheads="1"/>
          </p:cNvPicPr>
          <p:nvPr>
            <p:ph sz="half" idx="1"/>
          </p:nvPr>
        </p:nvPicPr>
        <p:blipFill>
          <a:blip r:embed="rId3" cstate="screen"/>
          <a:srcRect/>
          <a:stretch>
            <a:fillRect/>
          </a:stretch>
        </p:blipFill>
        <p:spPr bwMode="auto">
          <a:xfrm>
            <a:off x="4343400" y="1371600"/>
            <a:ext cx="4267200" cy="3771014"/>
          </a:xfrm>
          <a:prstGeom prst="rect">
            <a:avLst/>
          </a:prstGeom>
          <a:noFill/>
        </p:spPr>
      </p:pic>
      <p:sp>
        <p:nvSpPr>
          <p:cNvPr id="9" name="TextBox 8"/>
          <p:cNvSpPr txBox="1"/>
          <p:nvPr/>
        </p:nvSpPr>
        <p:spPr>
          <a:xfrm>
            <a:off x="5257800" y="5385137"/>
            <a:ext cx="3048000" cy="1015663"/>
          </a:xfrm>
          <a:prstGeom prst="rect">
            <a:avLst/>
          </a:prstGeom>
          <a:noFill/>
        </p:spPr>
        <p:txBody>
          <a:bodyPr wrap="square" rtlCol="0">
            <a:spAutoFit/>
          </a:bodyPr>
          <a:lstStyle/>
          <a:p>
            <a:r>
              <a:rPr lang="en-US" sz="1200" i="1" dirty="0" smtClean="0">
                <a:solidFill>
                  <a:schemeClr val="bg1"/>
                </a:solidFill>
                <a:latin typeface="Tahoma" pitchFamily="34" charset="0"/>
                <a:cs typeface="Tahoma" pitchFamily="34" charset="0"/>
              </a:rPr>
              <a:t>The showcased fixture eliminated several  tedious manual tasks  by combining locating, probing and adjustment into one convenient place and test device.</a:t>
            </a:r>
          </a:p>
          <a:p>
            <a:endParaRPr lang="en-US" sz="1200" i="1" dirty="0">
              <a:solidFill>
                <a:schemeClr val="bg1"/>
              </a:solidFill>
              <a:latin typeface="Tahoma" pitchFamily="34" charset="0"/>
              <a:cs typeface="Tahoma" pitchFamily="34" charset="0"/>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descr="C:\Documents and Settings\Matt Fitzgerald\Desktop\FTM\FTM Pictures\TWF\DSC_0631.JPG"/>
          <p:cNvPicPr>
            <a:picLocks noChangeAspect="1" noChangeArrowheads="1"/>
          </p:cNvPicPr>
          <p:nvPr/>
        </p:nvPicPr>
        <p:blipFill>
          <a:blip r:embed="rId2" cstate="screen"/>
          <a:srcRect/>
          <a:stretch>
            <a:fillRect/>
          </a:stretch>
        </p:blipFill>
        <p:spPr bwMode="auto">
          <a:xfrm>
            <a:off x="5029200" y="1295400"/>
            <a:ext cx="3276600" cy="4367099"/>
          </a:xfrm>
          <a:prstGeom prst="rect">
            <a:avLst/>
          </a:prstGeom>
          <a:noFill/>
        </p:spPr>
      </p:pic>
      <p:pic>
        <p:nvPicPr>
          <p:cNvPr id="4" name="Picture 3" descr="DSC_0932.JPG"/>
          <p:cNvPicPr>
            <a:picLocks noChangeAspect="1"/>
          </p:cNvPicPr>
          <p:nvPr/>
        </p:nvPicPr>
        <p:blipFill>
          <a:blip r:embed="rId3" cstate="screen"/>
          <a:srcRect/>
          <a:stretch>
            <a:fillRect/>
          </a:stretch>
        </p:blipFill>
        <p:spPr>
          <a:xfrm>
            <a:off x="381000" y="2965638"/>
            <a:ext cx="5334000" cy="3358962"/>
          </a:xfrm>
          <a:prstGeom prst="rect">
            <a:avLst/>
          </a:prstGeom>
        </p:spPr>
      </p:pic>
      <p:sp>
        <p:nvSpPr>
          <p:cNvPr id="6" name="Title 1"/>
          <p:cNvSpPr>
            <a:spLocks noGrp="1"/>
          </p:cNvSpPr>
          <p:nvPr>
            <p:ph type="title"/>
          </p:nvPr>
        </p:nvSpPr>
        <p:spPr>
          <a:xfrm>
            <a:off x="457200" y="76200"/>
            <a:ext cx="8229600" cy="793750"/>
          </a:xfrm>
        </p:spPr>
        <p:txBody>
          <a:bodyPr anchor="ctr">
            <a:normAutofit/>
          </a:bodyPr>
          <a:lstStyle/>
          <a:p>
            <a:pPr algn="ctr"/>
            <a:r>
              <a:rPr lang="en-US" sz="4000" b="0" i="1" dirty="0" smtClean="0">
                <a:solidFill>
                  <a:schemeClr val="bg1"/>
                </a:solidFill>
                <a:latin typeface="Tahoma" pitchFamily="34" charset="0"/>
                <a:cs typeface="Tahoma" pitchFamily="34" charset="0"/>
              </a:rPr>
              <a:t>F</a:t>
            </a:r>
            <a:r>
              <a:rPr lang="en-US" sz="2400" i="1" dirty="0" smtClean="0">
                <a:solidFill>
                  <a:schemeClr val="bg1"/>
                </a:solidFill>
                <a:latin typeface="Tahoma" pitchFamily="34" charset="0"/>
                <a:cs typeface="Tahoma" pitchFamily="34" charset="0"/>
              </a:rPr>
              <a:t>ITZ</a:t>
            </a:r>
            <a:r>
              <a:rPr lang="en-US" sz="3600" i="1" dirty="0" smtClean="0">
                <a:solidFill>
                  <a:schemeClr val="bg1"/>
                </a:solidFill>
                <a:latin typeface="Tahoma" pitchFamily="34" charset="0"/>
                <a:cs typeface="Tahoma" pitchFamily="34" charset="0"/>
              </a:rPr>
              <a:t>-</a:t>
            </a:r>
            <a:r>
              <a:rPr lang="en-US" sz="4000" b="0" i="1" dirty="0" smtClean="0">
                <a:solidFill>
                  <a:schemeClr val="bg1"/>
                </a:solidFill>
                <a:latin typeface="Tahoma" pitchFamily="34" charset="0"/>
                <a:cs typeface="Tahoma" pitchFamily="34" charset="0"/>
              </a:rPr>
              <a:t>T</a:t>
            </a:r>
            <a:r>
              <a:rPr lang="en-US" sz="2400" i="1" dirty="0" smtClean="0">
                <a:solidFill>
                  <a:schemeClr val="bg1"/>
                </a:solidFill>
                <a:latin typeface="Tahoma" pitchFamily="34" charset="0"/>
                <a:cs typeface="Tahoma" pitchFamily="34" charset="0"/>
              </a:rPr>
              <a:t>HORS</a:t>
            </a:r>
            <a:r>
              <a:rPr lang="en-US" sz="3600" b="0" i="1" dirty="0" smtClean="0">
                <a:solidFill>
                  <a:schemeClr val="bg1"/>
                </a:solidFill>
                <a:latin typeface="Tahoma" pitchFamily="34" charset="0"/>
                <a:cs typeface="Tahoma" pitchFamily="34" charset="0"/>
              </a:rPr>
              <a:t> </a:t>
            </a:r>
            <a:r>
              <a:rPr lang="en-US" sz="4000" b="0" i="1" dirty="0" smtClean="0">
                <a:solidFill>
                  <a:schemeClr val="bg1"/>
                </a:solidFill>
                <a:latin typeface="Tahoma" pitchFamily="34" charset="0"/>
                <a:cs typeface="Tahoma" pitchFamily="34" charset="0"/>
              </a:rPr>
              <a:t>M</a:t>
            </a:r>
            <a:r>
              <a:rPr lang="en-US" sz="2400" i="1" dirty="0" smtClean="0">
                <a:solidFill>
                  <a:schemeClr val="bg1"/>
                </a:solidFill>
                <a:latin typeface="Tahoma" pitchFamily="34" charset="0"/>
                <a:cs typeface="Tahoma" pitchFamily="34" charset="0"/>
              </a:rPr>
              <a:t>ECHANICAL</a:t>
            </a:r>
            <a:endParaRPr lang="en-US" sz="2400" i="1" dirty="0">
              <a:solidFill>
                <a:schemeClr val="bg1"/>
              </a:solidFill>
              <a:latin typeface="Tahoma" pitchFamily="34" charset="0"/>
              <a:cs typeface="Tahoma" pitchFamily="34" charset="0"/>
            </a:endParaRPr>
          </a:p>
        </p:txBody>
      </p:sp>
      <p:sp>
        <p:nvSpPr>
          <p:cNvPr id="7" name="Title 1"/>
          <p:cNvSpPr txBox="1">
            <a:spLocks/>
          </p:cNvSpPr>
          <p:nvPr/>
        </p:nvSpPr>
        <p:spPr>
          <a:xfrm>
            <a:off x="457200" y="501650"/>
            <a:ext cx="8229600" cy="79375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400" i="1" dirty="0" smtClean="0">
                <a:solidFill>
                  <a:schemeClr val="bg1"/>
                </a:solidFill>
                <a:latin typeface="Tahoma" pitchFamily="34" charset="0"/>
                <a:ea typeface="+mj-ea"/>
                <a:cs typeface="Tahoma" pitchFamily="34" charset="0"/>
              </a:rPr>
              <a:t>Data Collection and Senor Equipment</a:t>
            </a:r>
            <a:endParaRPr kumimoji="0" lang="en-US" sz="1400" b="0" i="1" u="none" strike="noStrike" kern="1200" cap="none" spc="0" normalizeH="0" baseline="0" noProof="0" dirty="0">
              <a:ln>
                <a:noFill/>
              </a:ln>
              <a:solidFill>
                <a:schemeClr val="bg1"/>
              </a:solidFill>
              <a:effectLst/>
              <a:uLnTx/>
              <a:uFillTx/>
              <a:latin typeface="Tahoma" pitchFamily="34" charset="0"/>
              <a:ea typeface="+mj-ea"/>
              <a:cs typeface="Tahoma" pitchFamily="34" charset="0"/>
            </a:endParaRPr>
          </a:p>
        </p:txBody>
      </p:sp>
      <p:sp>
        <p:nvSpPr>
          <p:cNvPr id="11" name="TextBox 10"/>
          <p:cNvSpPr txBox="1"/>
          <p:nvPr/>
        </p:nvSpPr>
        <p:spPr>
          <a:xfrm>
            <a:off x="762000" y="1524000"/>
            <a:ext cx="3962400" cy="1138773"/>
          </a:xfrm>
          <a:prstGeom prst="rect">
            <a:avLst/>
          </a:prstGeom>
          <a:noFill/>
        </p:spPr>
        <p:txBody>
          <a:bodyPr wrap="square" rtlCol="0">
            <a:spAutoFit/>
          </a:bodyPr>
          <a:lstStyle/>
          <a:p>
            <a:r>
              <a:rPr lang="en-US" sz="1400" i="1" dirty="0" smtClean="0">
                <a:solidFill>
                  <a:schemeClr val="bg1"/>
                </a:solidFill>
                <a:latin typeface="Tahoma" pitchFamily="34" charset="0"/>
                <a:cs typeface="Tahoma" pitchFamily="34" charset="0"/>
              </a:rPr>
              <a:t>Designed and developed product to actively test and record proper operation on critical sensors that monitor vehicle tire pressure for newly assembled wheels and tires.</a:t>
            </a:r>
          </a:p>
          <a:p>
            <a:endParaRPr lang="en-US" sz="1200" i="1" dirty="0">
              <a:solidFill>
                <a:schemeClr val="bg1"/>
              </a:solidFill>
              <a:latin typeface="Tahoma" pitchFamily="34" charset="0"/>
              <a:cs typeface="Tahoma" pitchFamily="34" charset="0"/>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457200" y="76200"/>
            <a:ext cx="8229600" cy="79375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F</a:t>
            </a:r>
            <a:r>
              <a:rPr kumimoji="0" lang="en-US" sz="24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ITZ</a:t>
            </a:r>
            <a:r>
              <a:rPr kumimoji="0" lang="en-US" sz="36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a:t>
            </a:r>
            <a:r>
              <a:rPr kumimoji="0" lang="en-US" sz="40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T</a:t>
            </a:r>
            <a:r>
              <a:rPr kumimoji="0" lang="en-US" sz="24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HORS</a:t>
            </a:r>
            <a:r>
              <a:rPr kumimoji="0" lang="en-US" sz="36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 </a:t>
            </a:r>
            <a:r>
              <a:rPr kumimoji="0" lang="en-US" sz="40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M</a:t>
            </a:r>
            <a:r>
              <a:rPr kumimoji="0" lang="en-US" sz="24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ECHANICAL</a:t>
            </a:r>
            <a:endParaRPr kumimoji="0" lang="en-US" sz="2400" b="0" i="1" u="none" strike="noStrike" kern="1200" cap="none" spc="0" normalizeH="0" baseline="0" noProof="0" dirty="0">
              <a:ln>
                <a:noFill/>
              </a:ln>
              <a:solidFill>
                <a:schemeClr val="bg1"/>
              </a:solidFill>
              <a:effectLst/>
              <a:uLnTx/>
              <a:uFillTx/>
              <a:latin typeface="Tahoma" pitchFamily="34" charset="0"/>
              <a:ea typeface="+mj-ea"/>
              <a:cs typeface="Tahoma" pitchFamily="34" charset="0"/>
            </a:endParaRPr>
          </a:p>
        </p:txBody>
      </p:sp>
      <p:sp>
        <p:nvSpPr>
          <p:cNvPr id="3" name="Title 1"/>
          <p:cNvSpPr txBox="1">
            <a:spLocks/>
          </p:cNvSpPr>
          <p:nvPr/>
        </p:nvSpPr>
        <p:spPr>
          <a:xfrm>
            <a:off x="457200" y="501650"/>
            <a:ext cx="8229600" cy="79375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400" i="1" dirty="0" smtClean="0">
                <a:solidFill>
                  <a:schemeClr val="bg1"/>
                </a:solidFill>
                <a:latin typeface="Tahoma" pitchFamily="34" charset="0"/>
                <a:ea typeface="+mj-ea"/>
                <a:cs typeface="Tahoma" pitchFamily="34" charset="0"/>
              </a:rPr>
              <a:t>Specialized Machining</a:t>
            </a:r>
          </a:p>
        </p:txBody>
      </p:sp>
      <p:pic>
        <p:nvPicPr>
          <p:cNvPr id="1026" name="Picture 2" descr="C:\Documents and Settings\Matt Fitzgerald\Desktop\FTM\FTM Pictures\Machined parts\DSC_0911.JPG"/>
          <p:cNvPicPr>
            <a:picLocks noChangeAspect="1" noChangeArrowheads="1"/>
          </p:cNvPicPr>
          <p:nvPr/>
        </p:nvPicPr>
        <p:blipFill>
          <a:blip r:embed="rId2" cstate="screen"/>
          <a:srcRect/>
          <a:stretch>
            <a:fillRect/>
          </a:stretch>
        </p:blipFill>
        <p:spPr bwMode="auto">
          <a:xfrm>
            <a:off x="6477000" y="4191000"/>
            <a:ext cx="2133600" cy="2230582"/>
          </a:xfrm>
          <a:prstGeom prst="rect">
            <a:avLst/>
          </a:prstGeom>
          <a:noFill/>
        </p:spPr>
      </p:pic>
      <p:pic>
        <p:nvPicPr>
          <p:cNvPr id="1028" name="Picture 4" descr="C:\Documents and Settings\Matt Fitzgerald\Desktop\FTM\FTM Pictures\Machined parts\DSC_0918.JPG"/>
          <p:cNvPicPr>
            <a:picLocks noChangeAspect="1" noChangeArrowheads="1"/>
          </p:cNvPicPr>
          <p:nvPr/>
        </p:nvPicPr>
        <p:blipFill>
          <a:blip r:embed="rId3" cstate="screen"/>
          <a:srcRect/>
          <a:stretch>
            <a:fillRect/>
          </a:stretch>
        </p:blipFill>
        <p:spPr bwMode="auto">
          <a:xfrm>
            <a:off x="4267200" y="1371600"/>
            <a:ext cx="4282998" cy="2170170"/>
          </a:xfrm>
          <a:prstGeom prst="rect">
            <a:avLst/>
          </a:prstGeom>
          <a:noFill/>
        </p:spPr>
      </p:pic>
      <p:pic>
        <p:nvPicPr>
          <p:cNvPr id="1029" name="Picture 5" descr="C:\Documents and Settings\Matt Fitzgerald\Desktop\FTM\FTM Pictures\Machined parts\DSC_0917.JPG"/>
          <p:cNvPicPr>
            <a:picLocks noChangeAspect="1" noChangeArrowheads="1"/>
          </p:cNvPicPr>
          <p:nvPr/>
        </p:nvPicPr>
        <p:blipFill>
          <a:blip r:embed="rId4" cstate="screen"/>
          <a:srcRect/>
          <a:stretch>
            <a:fillRect/>
          </a:stretch>
        </p:blipFill>
        <p:spPr bwMode="auto">
          <a:xfrm>
            <a:off x="3429000" y="4191000"/>
            <a:ext cx="2590800" cy="2228620"/>
          </a:xfrm>
          <a:prstGeom prst="rect">
            <a:avLst/>
          </a:prstGeom>
          <a:noFill/>
        </p:spPr>
      </p:pic>
      <p:pic>
        <p:nvPicPr>
          <p:cNvPr id="1030" name="Picture 6" descr="C:\Documents and Settings\Matt Fitzgerald\Desktop\FTM\FTM Pictures\Machined parts\DSC_0916.JPG"/>
          <p:cNvPicPr>
            <a:picLocks noChangeAspect="1" noChangeArrowheads="1"/>
          </p:cNvPicPr>
          <p:nvPr/>
        </p:nvPicPr>
        <p:blipFill>
          <a:blip r:embed="rId5" cstate="screen"/>
          <a:srcRect/>
          <a:stretch>
            <a:fillRect/>
          </a:stretch>
        </p:blipFill>
        <p:spPr bwMode="auto">
          <a:xfrm>
            <a:off x="457200" y="4191000"/>
            <a:ext cx="2514600" cy="2235200"/>
          </a:xfrm>
          <a:prstGeom prst="rect">
            <a:avLst/>
          </a:prstGeom>
          <a:noFill/>
        </p:spPr>
      </p:pic>
      <p:sp>
        <p:nvSpPr>
          <p:cNvPr id="9" name="TextBox 8"/>
          <p:cNvSpPr txBox="1"/>
          <p:nvPr/>
        </p:nvSpPr>
        <p:spPr>
          <a:xfrm>
            <a:off x="457200" y="1524000"/>
            <a:ext cx="3505200" cy="2246769"/>
          </a:xfrm>
          <a:prstGeom prst="rect">
            <a:avLst/>
          </a:prstGeom>
          <a:noFill/>
        </p:spPr>
        <p:txBody>
          <a:bodyPr wrap="square" rtlCol="0">
            <a:spAutoFit/>
          </a:bodyPr>
          <a:lstStyle/>
          <a:p>
            <a:r>
              <a:rPr lang="en-US" sz="1400" dirty="0" smtClean="0">
                <a:solidFill>
                  <a:schemeClr val="bg1"/>
                </a:solidFill>
                <a:latin typeface="Tahoma" pitchFamily="34" charset="0"/>
                <a:cs typeface="Tahoma" pitchFamily="34" charset="0"/>
              </a:rPr>
              <a:t>Fitz-Thors Mechanical has in-house high speed CNC machining capabilities. Our machines use </a:t>
            </a:r>
            <a:r>
              <a:rPr lang="en-US" sz="1400" i="1" dirty="0" err="1" smtClean="0">
                <a:solidFill>
                  <a:schemeClr val="bg1"/>
                </a:solidFill>
                <a:latin typeface="Tahoma" pitchFamily="34" charset="0"/>
                <a:cs typeface="Tahoma" pitchFamily="34" charset="0"/>
              </a:rPr>
              <a:t>Renishaw</a:t>
            </a:r>
            <a:r>
              <a:rPr lang="en-US" sz="1400" dirty="0" smtClean="0">
                <a:solidFill>
                  <a:schemeClr val="bg1"/>
                </a:solidFill>
                <a:latin typeface="Tahoma" pitchFamily="34" charset="0"/>
                <a:cs typeface="Tahoma" pitchFamily="34" charset="0"/>
              </a:rPr>
              <a:t>  wireless probing to perform part and tool offsets, in addition to part inspection and tool wear detection, to ensure the highest possible quality and repeatability of machined parts. Fitz-Thors has experience in machining various materials and can handle quantities large or small. </a:t>
            </a:r>
          </a:p>
        </p:txBody>
      </p:sp>
      <p:sp>
        <p:nvSpPr>
          <p:cNvPr id="10" name="TextBox 9"/>
          <p:cNvSpPr txBox="1"/>
          <p:nvPr/>
        </p:nvSpPr>
        <p:spPr>
          <a:xfrm>
            <a:off x="5257800" y="3581400"/>
            <a:ext cx="3124200" cy="230832"/>
          </a:xfrm>
          <a:prstGeom prst="rect">
            <a:avLst/>
          </a:prstGeom>
          <a:noFill/>
        </p:spPr>
        <p:txBody>
          <a:bodyPr wrap="square" rtlCol="0">
            <a:spAutoFit/>
          </a:bodyPr>
          <a:lstStyle/>
          <a:p>
            <a:r>
              <a:rPr lang="en-US" sz="900" i="1" dirty="0" smtClean="0">
                <a:solidFill>
                  <a:schemeClr val="bg1"/>
                </a:solidFill>
                <a:latin typeface="Tahoma" pitchFamily="34" charset="0"/>
                <a:cs typeface="Tahoma" pitchFamily="34" charset="0"/>
              </a:rPr>
              <a:t>Break Caliper Mounts for Citation Engineering</a:t>
            </a:r>
            <a:endParaRPr lang="en-US" sz="900" i="1" dirty="0">
              <a:solidFill>
                <a:schemeClr val="bg1"/>
              </a:solidFill>
              <a:latin typeface="Tahoma" pitchFamily="34" charset="0"/>
              <a:cs typeface="Tahoma" pitchFamily="34" charset="0"/>
            </a:endParaRPr>
          </a:p>
        </p:txBody>
      </p:sp>
      <p:sp>
        <p:nvSpPr>
          <p:cNvPr id="11" name="TextBox 10"/>
          <p:cNvSpPr txBox="1"/>
          <p:nvPr/>
        </p:nvSpPr>
        <p:spPr>
          <a:xfrm>
            <a:off x="533400" y="6474768"/>
            <a:ext cx="2362200" cy="230832"/>
          </a:xfrm>
          <a:prstGeom prst="rect">
            <a:avLst/>
          </a:prstGeom>
          <a:noFill/>
        </p:spPr>
        <p:txBody>
          <a:bodyPr wrap="square" rtlCol="0">
            <a:spAutoFit/>
          </a:bodyPr>
          <a:lstStyle/>
          <a:p>
            <a:pPr algn="ctr"/>
            <a:r>
              <a:rPr lang="en-US" sz="900" i="1" dirty="0" smtClean="0">
                <a:solidFill>
                  <a:schemeClr val="bg1"/>
                </a:solidFill>
                <a:latin typeface="Tahoma" pitchFamily="34" charset="0"/>
                <a:cs typeface="Tahoma" pitchFamily="34" charset="0"/>
              </a:rPr>
              <a:t>Aluminum sprocket with engraved logo</a:t>
            </a:r>
            <a:endParaRPr lang="en-US" sz="900" i="1" dirty="0">
              <a:solidFill>
                <a:schemeClr val="bg1"/>
              </a:solidFill>
              <a:latin typeface="Tahoma" pitchFamily="34" charset="0"/>
              <a:cs typeface="Tahoma" pitchFamily="34" charset="0"/>
            </a:endParaRPr>
          </a:p>
        </p:txBody>
      </p:sp>
      <p:sp>
        <p:nvSpPr>
          <p:cNvPr id="12" name="TextBox 11"/>
          <p:cNvSpPr txBox="1"/>
          <p:nvPr/>
        </p:nvSpPr>
        <p:spPr>
          <a:xfrm>
            <a:off x="3124200" y="6477000"/>
            <a:ext cx="3124200" cy="230832"/>
          </a:xfrm>
          <a:prstGeom prst="rect">
            <a:avLst/>
          </a:prstGeom>
          <a:noFill/>
        </p:spPr>
        <p:txBody>
          <a:bodyPr wrap="square" rtlCol="0">
            <a:spAutoFit/>
          </a:bodyPr>
          <a:lstStyle/>
          <a:p>
            <a:pPr algn="ctr"/>
            <a:r>
              <a:rPr lang="en-US" sz="900" i="1" dirty="0" err="1" smtClean="0">
                <a:solidFill>
                  <a:schemeClr val="bg1"/>
                </a:solidFill>
                <a:latin typeface="Tahoma" pitchFamily="34" charset="0"/>
                <a:cs typeface="Tahoma" pitchFamily="34" charset="0"/>
              </a:rPr>
              <a:t>Delrin</a:t>
            </a:r>
            <a:r>
              <a:rPr lang="en-US" sz="900" i="1" dirty="0" smtClean="0">
                <a:solidFill>
                  <a:schemeClr val="bg1"/>
                </a:solidFill>
                <a:latin typeface="Tahoma" pitchFamily="34" charset="0"/>
                <a:cs typeface="Tahoma" pitchFamily="34" charset="0"/>
              </a:rPr>
              <a:t> and </a:t>
            </a:r>
            <a:r>
              <a:rPr lang="en-US" sz="900" i="1" dirty="0" err="1" smtClean="0">
                <a:solidFill>
                  <a:schemeClr val="bg1"/>
                </a:solidFill>
                <a:latin typeface="Tahoma" pitchFamily="34" charset="0"/>
                <a:cs typeface="Tahoma" pitchFamily="34" charset="0"/>
              </a:rPr>
              <a:t>Acetal</a:t>
            </a:r>
            <a:r>
              <a:rPr lang="en-US" sz="900" i="1" dirty="0" smtClean="0">
                <a:solidFill>
                  <a:schemeClr val="bg1"/>
                </a:solidFill>
                <a:latin typeface="Tahoma" pitchFamily="34" charset="0"/>
                <a:cs typeface="Tahoma" pitchFamily="34" charset="0"/>
              </a:rPr>
              <a:t> Parts for Non-abrasive applications</a:t>
            </a:r>
            <a:endParaRPr lang="en-US" sz="900" i="1" dirty="0">
              <a:solidFill>
                <a:schemeClr val="bg1"/>
              </a:solidFill>
              <a:latin typeface="Tahoma" pitchFamily="34" charset="0"/>
              <a:cs typeface="Tahoma" pitchFamily="34" charset="0"/>
            </a:endParaRPr>
          </a:p>
        </p:txBody>
      </p:sp>
      <p:sp>
        <p:nvSpPr>
          <p:cNvPr id="13" name="TextBox 12"/>
          <p:cNvSpPr txBox="1"/>
          <p:nvPr/>
        </p:nvSpPr>
        <p:spPr>
          <a:xfrm>
            <a:off x="6172200" y="6477000"/>
            <a:ext cx="2819400" cy="230832"/>
          </a:xfrm>
          <a:prstGeom prst="rect">
            <a:avLst/>
          </a:prstGeom>
          <a:noFill/>
        </p:spPr>
        <p:txBody>
          <a:bodyPr wrap="square" rtlCol="0">
            <a:spAutoFit/>
          </a:bodyPr>
          <a:lstStyle/>
          <a:p>
            <a:pPr algn="ctr"/>
            <a:r>
              <a:rPr lang="en-US" sz="900" i="1" dirty="0" smtClean="0">
                <a:solidFill>
                  <a:schemeClr val="bg1"/>
                </a:solidFill>
                <a:latin typeface="Tahoma" pitchFamily="34" charset="0"/>
                <a:cs typeface="Tahoma" pitchFamily="34" charset="0"/>
              </a:rPr>
              <a:t>MIL Spec bronze casting machined for US Military </a:t>
            </a:r>
            <a:endParaRPr lang="en-US" sz="900" i="1" dirty="0">
              <a:solidFill>
                <a:schemeClr val="bg1"/>
              </a:solidFill>
              <a:latin typeface="Tahoma" pitchFamily="34" charset="0"/>
              <a:cs typeface="Tahoma" pitchFamily="34"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3" name="Picture 5" descr="C:\Documents and Settings\Matt Fitzgerald\Desktop\FTM\FTM Pictures\Haas VF-3\DSC_0181.JPG"/>
          <p:cNvPicPr>
            <a:picLocks noChangeAspect="1" noChangeArrowheads="1"/>
          </p:cNvPicPr>
          <p:nvPr/>
        </p:nvPicPr>
        <p:blipFill>
          <a:blip r:embed="rId2" cstate="screen"/>
          <a:srcRect/>
          <a:stretch>
            <a:fillRect/>
          </a:stretch>
        </p:blipFill>
        <p:spPr bwMode="auto">
          <a:xfrm>
            <a:off x="5105400" y="4267200"/>
            <a:ext cx="3505200" cy="2386351"/>
          </a:xfrm>
          <a:prstGeom prst="rect">
            <a:avLst/>
          </a:prstGeom>
          <a:noFill/>
        </p:spPr>
      </p:pic>
      <p:sp>
        <p:nvSpPr>
          <p:cNvPr id="2" name="Title 1"/>
          <p:cNvSpPr txBox="1">
            <a:spLocks/>
          </p:cNvSpPr>
          <p:nvPr/>
        </p:nvSpPr>
        <p:spPr>
          <a:xfrm>
            <a:off x="457200" y="76200"/>
            <a:ext cx="8229600" cy="793750"/>
          </a:xfrm>
          <a:prstGeom prst="rect">
            <a:avLst/>
          </a:prstGeom>
        </p:spPr>
        <p:txBody>
          <a:bodyPr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F</a:t>
            </a:r>
            <a:r>
              <a:rPr kumimoji="0" lang="en-US" sz="24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ITZ</a:t>
            </a:r>
            <a:r>
              <a:rPr kumimoji="0" lang="en-US" sz="36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a:t>
            </a:r>
            <a:r>
              <a:rPr kumimoji="0" lang="en-US" sz="40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T</a:t>
            </a:r>
            <a:r>
              <a:rPr kumimoji="0" lang="en-US" sz="24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HORS</a:t>
            </a:r>
            <a:r>
              <a:rPr kumimoji="0" lang="en-US" sz="36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 </a:t>
            </a:r>
            <a:r>
              <a:rPr kumimoji="0" lang="en-US" sz="40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M</a:t>
            </a:r>
            <a:r>
              <a:rPr kumimoji="0" lang="en-US" sz="2400" b="0" i="1" u="none" strike="noStrike" kern="1200" cap="none" spc="0" normalizeH="0" baseline="0" noProof="0" smtClean="0">
                <a:ln>
                  <a:noFill/>
                </a:ln>
                <a:solidFill>
                  <a:schemeClr val="bg1"/>
                </a:solidFill>
                <a:effectLst/>
                <a:uLnTx/>
                <a:uFillTx/>
                <a:latin typeface="Tahoma" pitchFamily="34" charset="0"/>
                <a:ea typeface="+mj-ea"/>
                <a:cs typeface="Tahoma" pitchFamily="34" charset="0"/>
              </a:rPr>
              <a:t>ECHANICAL</a:t>
            </a:r>
            <a:endParaRPr kumimoji="0" lang="en-US" sz="2400" b="0" i="1" u="none" strike="noStrike" kern="1200" cap="none" spc="0" normalizeH="0" baseline="0" noProof="0" dirty="0">
              <a:ln>
                <a:noFill/>
              </a:ln>
              <a:solidFill>
                <a:schemeClr val="bg1"/>
              </a:solidFill>
              <a:effectLst/>
              <a:uLnTx/>
              <a:uFillTx/>
              <a:latin typeface="Tahoma" pitchFamily="34" charset="0"/>
              <a:ea typeface="+mj-ea"/>
              <a:cs typeface="Tahoma" pitchFamily="34" charset="0"/>
            </a:endParaRPr>
          </a:p>
        </p:txBody>
      </p:sp>
      <p:sp>
        <p:nvSpPr>
          <p:cNvPr id="3" name="Title 1"/>
          <p:cNvSpPr txBox="1">
            <a:spLocks/>
          </p:cNvSpPr>
          <p:nvPr/>
        </p:nvSpPr>
        <p:spPr>
          <a:xfrm>
            <a:off x="457200" y="501650"/>
            <a:ext cx="8229600" cy="793750"/>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lang="en-US" sz="1400" i="1" dirty="0" smtClean="0">
                <a:solidFill>
                  <a:schemeClr val="bg1"/>
                </a:solidFill>
                <a:latin typeface="Tahoma" pitchFamily="34" charset="0"/>
                <a:ea typeface="+mj-ea"/>
                <a:cs typeface="Tahoma" pitchFamily="34" charset="0"/>
              </a:rPr>
              <a:t>Facilities</a:t>
            </a:r>
          </a:p>
        </p:txBody>
      </p:sp>
      <p:sp>
        <p:nvSpPr>
          <p:cNvPr id="9" name="TextBox 8"/>
          <p:cNvSpPr txBox="1"/>
          <p:nvPr/>
        </p:nvSpPr>
        <p:spPr>
          <a:xfrm>
            <a:off x="381000" y="1042987"/>
            <a:ext cx="3505200" cy="2462213"/>
          </a:xfrm>
          <a:prstGeom prst="rect">
            <a:avLst/>
          </a:prstGeom>
          <a:noFill/>
        </p:spPr>
        <p:txBody>
          <a:bodyPr wrap="square" rtlCol="0">
            <a:spAutoFit/>
          </a:bodyPr>
          <a:lstStyle/>
          <a:p>
            <a:r>
              <a:rPr lang="en-US" sz="1400" dirty="0" smtClean="0">
                <a:solidFill>
                  <a:schemeClr val="bg1"/>
                </a:solidFill>
                <a:latin typeface="Tahoma" pitchFamily="34" charset="0"/>
                <a:cs typeface="Tahoma" pitchFamily="34" charset="0"/>
              </a:rPr>
              <a:t>Fitz-Thors Mechanical is located in the Brose Industrial park, less than one mile from the Mercedes-Benz  manufacturing facility, in Vance, AL.</a:t>
            </a:r>
          </a:p>
          <a:p>
            <a:r>
              <a:rPr lang="en-US" sz="1400" dirty="0" smtClean="0">
                <a:solidFill>
                  <a:schemeClr val="bg1"/>
                </a:solidFill>
                <a:latin typeface="Tahoma" pitchFamily="34" charset="0"/>
                <a:cs typeface="Tahoma" pitchFamily="34" charset="0"/>
              </a:rPr>
              <a:t>Our facilities complement efforts in design, fabrication, and testing by combining all services under one roof which includes a 2,000 ft² machine shop &amp; 30,000 ft² of open warehouse space that can accommodate any size project. </a:t>
            </a:r>
            <a:endParaRPr lang="en-US" sz="1400" dirty="0" smtClean="0">
              <a:solidFill>
                <a:schemeClr val="bg1"/>
              </a:solidFill>
              <a:latin typeface="Tahoma" pitchFamily="34" charset="0"/>
              <a:cs typeface="Tahoma" pitchFamily="34" charset="0"/>
            </a:endParaRPr>
          </a:p>
          <a:p>
            <a:r>
              <a:rPr lang="en-US" sz="1400" dirty="0" smtClean="0">
                <a:solidFill>
                  <a:schemeClr val="bg1"/>
                </a:solidFill>
                <a:latin typeface="Tahoma" pitchFamily="34" charset="0"/>
                <a:cs typeface="Tahoma" pitchFamily="34" charset="0"/>
              </a:rPr>
              <a:t> </a:t>
            </a:r>
          </a:p>
        </p:txBody>
      </p:sp>
      <p:pic>
        <p:nvPicPr>
          <p:cNvPr id="2050" name="Picture 2" descr="C:\Documents and Settings\Matt Fitzgerald\Desktop\FTM\FTM Pictures\Vance Shop\Sept 2009\Shop_front_FTM_low res.jpg"/>
          <p:cNvPicPr>
            <a:picLocks noChangeAspect="1" noChangeArrowheads="1"/>
          </p:cNvPicPr>
          <p:nvPr/>
        </p:nvPicPr>
        <p:blipFill>
          <a:blip r:embed="rId3" cstate="screen"/>
          <a:srcRect/>
          <a:stretch>
            <a:fillRect/>
          </a:stretch>
        </p:blipFill>
        <p:spPr bwMode="auto">
          <a:xfrm>
            <a:off x="4172012" y="1219200"/>
            <a:ext cx="4438588" cy="2971800"/>
          </a:xfrm>
          <a:prstGeom prst="rect">
            <a:avLst/>
          </a:prstGeom>
          <a:noFill/>
        </p:spPr>
      </p:pic>
      <p:pic>
        <p:nvPicPr>
          <p:cNvPr id="2052" name="Picture 4" descr="C:\Documents and Settings\Matt Fitzgerald\Desktop\FTM\FTM Pictures\Vance Shop\Sept 2009\DSC_0914.JPG"/>
          <p:cNvPicPr>
            <a:picLocks noChangeAspect="1" noChangeArrowheads="1"/>
          </p:cNvPicPr>
          <p:nvPr/>
        </p:nvPicPr>
        <p:blipFill>
          <a:blip r:embed="rId4" cstate="screen"/>
          <a:srcRect/>
          <a:stretch>
            <a:fillRect/>
          </a:stretch>
        </p:blipFill>
        <p:spPr bwMode="auto">
          <a:xfrm>
            <a:off x="457200" y="3429000"/>
            <a:ext cx="4755869" cy="3184014"/>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Metro</Template>
  <TotalTime>556</TotalTime>
  <Words>614</Words>
  <Application>Microsoft Office PowerPoint</Application>
  <PresentationFormat>On-screen Show (4:3)</PresentationFormat>
  <Paragraphs>66</Paragraphs>
  <Slides>10</Slides>
  <Notes>0</Notes>
  <HiddenSlides>0</HiddenSlides>
  <MMClips>0</MMClips>
  <ScaleCrop>false</ScaleCrop>
  <HeadingPairs>
    <vt:vector size="4" baseType="variant">
      <vt:variant>
        <vt:lpstr>Theme</vt:lpstr>
      </vt:variant>
      <vt:variant>
        <vt:i4>1</vt:i4>
      </vt:variant>
      <vt:variant>
        <vt:lpstr>Slide Titles</vt:lpstr>
      </vt:variant>
      <vt:variant>
        <vt:i4>10</vt:i4>
      </vt:variant>
    </vt:vector>
  </HeadingPairs>
  <TitlesOfParts>
    <vt:vector size="11" baseType="lpstr">
      <vt:lpstr>Office Theme</vt:lpstr>
      <vt:lpstr>Slide 1</vt:lpstr>
      <vt:lpstr>FITZ-THORS MECHANICAL</vt:lpstr>
      <vt:lpstr>FITZ-THORS MECHANICAL</vt:lpstr>
      <vt:lpstr>FITZ-THORS MECHANICAL</vt:lpstr>
      <vt:lpstr>FITZ-THORS MECHANICAL</vt:lpstr>
      <vt:lpstr>FITZ-THORS MECHANICAL</vt:lpstr>
      <vt:lpstr>FITZ-THORS MECHANICAL</vt:lpstr>
      <vt:lpstr>Slide 8</vt:lpstr>
      <vt:lpstr>Slide 9</vt:lpstr>
      <vt:lpstr>Slide 10</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FTM Capabilities</dc:title>
  <dc:creator>Fitz-Thors Mechanical</dc:creator>
  <cp:lastModifiedBy> </cp:lastModifiedBy>
  <cp:revision>66</cp:revision>
  <dcterms:created xsi:type="dcterms:W3CDTF">2009-09-09T15:31:23Z</dcterms:created>
  <dcterms:modified xsi:type="dcterms:W3CDTF">2009-09-14T20:56:56Z</dcterms:modified>
</cp:coreProperties>
</file>